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0989-EB10-4A19-BC59-3186D7D1A6C8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DE1A-87CB-4AF3-A973-1182566136A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0989-EB10-4A19-BC59-3186D7D1A6C8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DE1A-87CB-4AF3-A973-1182566136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0989-EB10-4A19-BC59-3186D7D1A6C8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DE1A-87CB-4AF3-A973-1182566136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0989-EB10-4A19-BC59-3186D7D1A6C8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DE1A-87CB-4AF3-A973-1182566136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0989-EB10-4A19-BC59-3186D7D1A6C8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1EDE1A-87CB-4AF3-A973-1182566136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0989-EB10-4A19-BC59-3186D7D1A6C8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DE1A-87CB-4AF3-A973-1182566136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0989-EB10-4A19-BC59-3186D7D1A6C8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DE1A-87CB-4AF3-A973-1182566136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0989-EB10-4A19-BC59-3186D7D1A6C8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DE1A-87CB-4AF3-A973-1182566136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0989-EB10-4A19-BC59-3186D7D1A6C8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DE1A-87CB-4AF3-A973-1182566136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0989-EB10-4A19-BC59-3186D7D1A6C8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DE1A-87CB-4AF3-A973-1182566136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0989-EB10-4A19-BC59-3186D7D1A6C8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DE1A-87CB-4AF3-A973-1182566136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430989-EB10-4A19-BC59-3186D7D1A6C8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1EDE1A-87CB-4AF3-A973-1182566136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</p:transition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cU3ixQ-AQ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aEX9ouoQc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alQikL1G3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pVvV1ATH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ZsQr9NtfQ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29600" cy="1355576"/>
          </a:xfrm>
        </p:spPr>
        <p:txBody>
          <a:bodyPr>
            <a:normAutofit/>
          </a:bodyPr>
          <a:lstStyle/>
          <a:p>
            <a:r>
              <a:rPr lang="ko-KR" altLang="en-US" dirty="0"/>
              <a:t>일본 전통 무술의 역사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033406"/>
          </a:xfrm>
        </p:spPr>
        <p:txBody>
          <a:bodyPr/>
          <a:lstStyle/>
          <a:p>
            <a:r>
              <a:rPr lang="en-US" altLang="ko-KR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21801863 </a:t>
            </a:r>
            <a:r>
              <a:rPr lang="ko-KR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일본어일본학과</a:t>
            </a:r>
            <a:endParaRPr lang="en-US" altLang="ko-KR" dirty="0">
              <a:solidFill>
                <a:schemeClr val="bg1">
                  <a:lumMod val="95000"/>
                  <a:lumOff val="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김시홍</a:t>
            </a:r>
            <a:endParaRPr lang="en-US" altLang="ko-KR" dirty="0">
              <a:solidFill>
                <a:schemeClr val="bg1">
                  <a:lumMod val="95000"/>
                  <a:lumOff val="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검도</a:t>
            </a:r>
          </a:p>
        </p:txBody>
      </p:sp>
      <p:pic>
        <p:nvPicPr>
          <p:cNvPr id="4" name="내용 개체 틀 3" descr="검도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024336" cy="2908325"/>
          </a:xfrm>
        </p:spPr>
      </p:pic>
      <p:pic>
        <p:nvPicPr>
          <p:cNvPr id="5" name="그림 4" descr="펜싱 일러스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276872"/>
            <a:ext cx="3026296" cy="1853184"/>
          </a:xfrm>
          <a:prstGeom prst="rect">
            <a:avLst/>
          </a:prstGeom>
        </p:spPr>
      </p:pic>
      <p:pic>
        <p:nvPicPr>
          <p:cNvPr id="6" name="그림 5" descr="부등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564904"/>
            <a:ext cx="1152128" cy="1088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522920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검도는 베기 위주의 검술을 사용하고 펜싱은 찌르기 위주의 검술을 이용함 각각의 장단점을 지니고 있음 </a:t>
            </a:r>
            <a:endParaRPr lang="ko-KR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검도</a:t>
            </a:r>
          </a:p>
        </p:txBody>
      </p:sp>
      <p:pic>
        <p:nvPicPr>
          <p:cNvPr id="7" name="내용 개체 틀 6" descr="사무라이 일러스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043" y="1347502"/>
            <a:ext cx="3240360" cy="2952328"/>
          </a:xfrm>
        </p:spPr>
      </p:pic>
      <p:sp>
        <p:nvSpPr>
          <p:cNvPr id="10" name="TextBox 9"/>
          <p:cNvSpPr txBox="1"/>
          <p:nvPr/>
        </p:nvSpPr>
        <p:spPr>
          <a:xfrm>
            <a:off x="3851920" y="206084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일본의 대표 무사인 사무라이들이 실전에서 </a:t>
            </a:r>
            <a:r>
              <a:rPr lang="ko-KR" altLang="en-US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일본도를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사용할 수 있도록 발전</a:t>
            </a:r>
            <a:endParaRPr lang="en-US" altLang="ko-KR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전쟁으로 인한 개인증진을 위해 검도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발도술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발전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515719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관련영상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hlinkClick r:id="rId3"/>
              </a:rPr>
              <a:t>https://www.youtube.com/watch?v=OKcU3ixQ-AQ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ko-KR" altLang="en-US" dirty="0"/>
              <a:t>스모</a:t>
            </a:r>
          </a:p>
        </p:txBody>
      </p:sp>
      <p:pic>
        <p:nvPicPr>
          <p:cNvPr id="4" name="내용 개체 틀 3" descr="스모 일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2990850" cy="1524000"/>
          </a:xfrm>
        </p:spPr>
      </p:pic>
      <p:sp>
        <p:nvSpPr>
          <p:cNvPr id="5" name="TextBox 4"/>
          <p:cNvSpPr txBox="1"/>
          <p:nvPr/>
        </p:nvSpPr>
        <p:spPr>
          <a:xfrm>
            <a:off x="4499992" y="20608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스모의 기본 준비자세</a:t>
            </a:r>
          </a:p>
        </p:txBody>
      </p:sp>
      <p:pic>
        <p:nvPicPr>
          <p:cNvPr id="6" name="그림 5" descr="일본에서의 스모는 원래 힘센 남자들이 신 앞에서 그 힘을 바치는 신토의 의식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17032"/>
            <a:ext cx="3801616" cy="2160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43711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일본에서의 스모는 원래 힘센 남자들이 신 앞에서 그 힘을 바치는 </a:t>
            </a:r>
            <a:r>
              <a:rPr lang="ko-KR" altLang="en-US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신토의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의식에서 유래됨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ko-KR" altLang="en-US" dirty="0"/>
              <a:t>스모</a:t>
            </a:r>
          </a:p>
        </p:txBody>
      </p:sp>
      <p:pic>
        <p:nvPicPr>
          <p:cNvPr id="4" name="내용 개체 틀 3" descr="스모 일러스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2232248" cy="2736304"/>
          </a:xfrm>
        </p:spPr>
      </p:pic>
      <p:pic>
        <p:nvPicPr>
          <p:cNvPr id="5" name="그림 4" descr="민화풍 씨름 일러스트 벡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484784"/>
            <a:ext cx="2255912" cy="2664296"/>
          </a:xfrm>
          <a:prstGeom prst="rect">
            <a:avLst/>
          </a:prstGeom>
        </p:spPr>
      </p:pic>
      <p:pic>
        <p:nvPicPr>
          <p:cNvPr id="6" name="그림 5" descr="부등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132856"/>
            <a:ext cx="1421904" cy="1512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508518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스모는 상대를 잡고 밀쳐내는 스포츠이지만 씨름은 샅바를 </a:t>
            </a:r>
            <a:r>
              <a:rPr lang="ko-KR" altLang="en-US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이용한 상대방을 쓰러뜨리는 스포츠이다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ko-KR" altLang="en-US" dirty="0"/>
              <a:t>스모</a:t>
            </a:r>
          </a:p>
        </p:txBody>
      </p:sp>
      <p:pic>
        <p:nvPicPr>
          <p:cNvPr id="4" name="내용 개체 틀 3" descr="노미노스쿠네 고대 일본의 영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2592288" cy="3384376"/>
          </a:xfrm>
        </p:spPr>
      </p:pic>
      <p:sp>
        <p:nvSpPr>
          <p:cNvPr id="5" name="TextBox 4"/>
          <p:cNvSpPr txBox="1"/>
          <p:nvPr/>
        </p:nvSpPr>
        <p:spPr>
          <a:xfrm>
            <a:off x="4139952" y="184482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노미노스쿠네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일본 최초의 스모를 진행한 일본의 영웅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44522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참고영상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hlinkClick r:id="rId3"/>
              </a:rPr>
              <a:t>https://www.youtube.com/watch?v=wSaEX9ouoQc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ko-KR" altLang="en-US" dirty="0" err="1"/>
              <a:t>아이키도</a:t>
            </a:r>
            <a:endParaRPr lang="ko-KR" altLang="en-US" dirty="0"/>
          </a:p>
        </p:txBody>
      </p:sp>
      <p:pic>
        <p:nvPicPr>
          <p:cNvPr id="4" name="내용 개체 틀 3" descr="아이키도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2376264" cy="2447552"/>
          </a:xfrm>
        </p:spPr>
      </p:pic>
      <p:sp>
        <p:nvSpPr>
          <p:cNvPr id="5" name="TextBox 4"/>
          <p:cNvSpPr txBox="1"/>
          <p:nvPr/>
        </p:nvSpPr>
        <p:spPr>
          <a:xfrm>
            <a:off x="3707904" y="19168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아이키도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기술인 손목 뒤집기</a:t>
            </a:r>
          </a:p>
        </p:txBody>
      </p:sp>
      <p:pic>
        <p:nvPicPr>
          <p:cNvPr id="6" name="그림 5" descr="아이키도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61048"/>
            <a:ext cx="3240360" cy="2293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450912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타격식이 아닌 상대방의 제압을 역으로 제압하는 무술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아이키도</a:t>
            </a:r>
          </a:p>
        </p:txBody>
      </p:sp>
      <p:pic>
        <p:nvPicPr>
          <p:cNvPr id="5" name="내용 개체 틀 4" descr="클립아트이(가) 표시된 사진&#10;&#10;자동 생성된 설명">
            <a:extLst>
              <a:ext uri="{FF2B5EF4-FFF2-40B4-BE49-F238E27FC236}">
                <a16:creationId xmlns:a16="http://schemas.microsoft.com/office/drawing/2014/main" xmlns="" id="{C9645C53-B776-4F54-BA14-D0363AD9A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76872"/>
            <a:ext cx="2941111" cy="2304256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67FAD358-EEB2-4C20-9896-8B3CA0D6D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708920"/>
            <a:ext cx="1584176" cy="1296144"/>
          </a:xfrm>
          <a:prstGeom prst="rect">
            <a:avLst/>
          </a:prstGeom>
        </p:spPr>
      </p:pic>
      <p:pic>
        <p:nvPicPr>
          <p:cNvPr id="9" name="그림 8" descr="텍스트, 무기, 검이(가) 표시된 사진&#10;&#10;자동 생성된 설명">
            <a:extLst>
              <a:ext uri="{FF2B5EF4-FFF2-40B4-BE49-F238E27FC236}">
                <a16:creationId xmlns:a16="http://schemas.microsoft.com/office/drawing/2014/main" xmlns="" id="{ACC4E844-CB86-4D6A-86E1-634A3B99D2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276872"/>
            <a:ext cx="2222371" cy="22322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38C6A6-D934-41D2-AEF8-B97A69A24A97}"/>
              </a:ext>
            </a:extLst>
          </p:cNvPr>
          <p:cNvSpPr txBox="1"/>
          <p:nvPr/>
        </p:nvSpPr>
        <p:spPr>
          <a:xfrm>
            <a:off x="830611" y="522920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아이키도와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합기도는 같은 </a:t>
            </a:r>
            <a:r>
              <a:rPr lang="ko-KR" altLang="en-US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대동류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합기유술에서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파생되었지만 </a:t>
            </a:r>
            <a:r>
              <a:rPr lang="ko-KR" altLang="en-US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아이키도는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일본의 전통 무술이고 합기도는 한국에서 만들어진 무술이다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아이키도</a:t>
            </a:r>
          </a:p>
        </p:txBody>
      </p:sp>
      <p:pic>
        <p:nvPicPr>
          <p:cNvPr id="5" name="내용 개체 틀 4" descr="아이키도 창시자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2664296" cy="3240360"/>
          </a:xfrm>
        </p:spPr>
      </p:pic>
      <p:sp>
        <p:nvSpPr>
          <p:cNvPr id="4" name="TextBox 3"/>
          <p:cNvSpPr txBox="1"/>
          <p:nvPr/>
        </p:nvSpPr>
        <p:spPr>
          <a:xfrm>
            <a:off x="1115616" y="53732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참고영상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hlinkClick r:id="rId3"/>
              </a:rPr>
              <a:t>https://www.youtube.com/watch?v=palQikL1G3g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191683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아이키도의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창시자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우에시바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모리헤리</a:t>
            </a:r>
            <a:endParaRPr lang="en-US" altLang="ko-KR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부드러운 </a:t>
            </a:r>
            <a:r>
              <a:rPr lang="ko-KR" altLang="en-US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유술로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자연과의 조화 평화가 주된 이념임</a:t>
            </a:r>
            <a:endParaRPr lang="en-US" altLang="ko-KR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공통점</a:t>
            </a:r>
          </a:p>
        </p:txBody>
      </p:sp>
      <p:pic>
        <p:nvPicPr>
          <p:cNvPr id="5" name="내용 개체 틀 4" descr="텍스트, 잠옷, 패브릭, 식탁이(가) 표시된 사진&#10;&#10;자동 생성된 설명">
            <a:extLst>
              <a:ext uri="{FF2B5EF4-FFF2-40B4-BE49-F238E27FC236}">
                <a16:creationId xmlns:a16="http://schemas.microsoft.com/office/drawing/2014/main" xmlns="" id="{EB182B4E-889B-4BF3-A074-48A6C02EB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57" y="2012822"/>
            <a:ext cx="4012751" cy="25202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3EB614-D3CD-409A-9A37-A6EA4419ADDA}"/>
              </a:ext>
            </a:extLst>
          </p:cNvPr>
          <p:cNvSpPr txBox="1"/>
          <p:nvPr/>
        </p:nvSpPr>
        <p:spPr>
          <a:xfrm>
            <a:off x="4716016" y="2204864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조사한 모든 무술들의 공통적 특징으로는 모두 전쟁이 </a:t>
            </a:r>
            <a:r>
              <a:rPr lang="ko-KR" altLang="en-US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있는시기에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만들어졌고 상대방을 죽이기 위해 </a:t>
            </a:r>
            <a:r>
              <a:rPr lang="ko-KR" altLang="en-US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만들어졌음</a:t>
            </a:r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.(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다만 </a:t>
            </a:r>
            <a:r>
              <a:rPr lang="ko-KR" altLang="en-US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아이키도만이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자신을 지키기 위해 만들어짐</a:t>
            </a:r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ko-KR" altLang="en-US"/>
              <a:t>마무리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9D1B47-8008-4EC2-8391-F0805BB94762}"/>
              </a:ext>
            </a:extLst>
          </p:cNvPr>
          <p:cNvSpPr txBox="1"/>
          <p:nvPr/>
        </p:nvSpPr>
        <p:spPr>
          <a:xfrm>
            <a:off x="494222" y="4318763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각국에는 많은 전통 무술을 가르치지만 대다수의 무술이 일본의 전통 무술을 가르침 상대를 제압하는 것이 아닌 죽여야 되는 전쟁당시에 만들어진 의의를 지닌 무술들에 대해 역사적 배경까지 학습할 수 있는 </a:t>
            </a:r>
            <a:r>
              <a:rPr lang="ko-KR" altLang="en-US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경험이였습니다</a:t>
            </a:r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xmlns="" id="{94C738B2-7457-401F-ABA2-0D6012894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092" y="1268760"/>
            <a:ext cx="3884883" cy="2329412"/>
          </a:xfr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BF24E2F2-228C-4E86-9B2F-2C543FB86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881322"/>
            <a:ext cx="3717738" cy="243744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18040" cy="729372"/>
          </a:xfrm>
        </p:spPr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78803" y="1019562"/>
            <a:ext cx="4040188" cy="39786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종류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6B29DD-1403-4AA0-A170-AFB23BFBFDAB}"/>
              </a:ext>
            </a:extLst>
          </p:cNvPr>
          <p:cNvSpPr txBox="1"/>
          <p:nvPr/>
        </p:nvSpPr>
        <p:spPr>
          <a:xfrm>
            <a:off x="6837612" y="610977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6.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공통점과 마무리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D1AAADCD-7D7B-4D52-8C50-5A669A3ACBE1}"/>
              </a:ext>
            </a:extLst>
          </p:cNvPr>
          <p:cNvGrpSpPr/>
          <p:nvPr/>
        </p:nvGrpSpPr>
        <p:grpSpPr>
          <a:xfrm>
            <a:off x="4691532" y="1318128"/>
            <a:ext cx="2952328" cy="1944619"/>
            <a:chOff x="5471655" y="754936"/>
            <a:chExt cx="2952328" cy="19446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0041140-61F5-4095-AEBC-BDBD1B094721}"/>
                </a:ext>
              </a:extLst>
            </p:cNvPr>
            <p:cNvSpPr txBox="1"/>
            <p:nvPr/>
          </p:nvSpPr>
          <p:spPr>
            <a:xfrm>
              <a:off x="5471655" y="1398118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2.</a:t>
              </a:r>
              <a:r>
                <a:rPr lang="ko-KR" altLang="en-US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유도</a:t>
              </a:r>
            </a:p>
          </p:txBody>
        </p:sp>
        <p:pic>
          <p:nvPicPr>
            <p:cNvPr id="14" name="그림 13" descr="텍스트, 클립아트이(가) 표시된 사진&#10;&#10;자동 생성된 설명">
              <a:extLst>
                <a:ext uri="{FF2B5EF4-FFF2-40B4-BE49-F238E27FC236}">
                  <a16:creationId xmlns:a16="http://schemas.microsoft.com/office/drawing/2014/main" xmlns="" id="{ED969954-C344-4A32-B0D1-278F724B3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16216" y="754936"/>
              <a:ext cx="1458464" cy="1944619"/>
            </a:xfrm>
            <a:prstGeom prst="rect">
              <a:avLst/>
            </a:prstGeom>
          </p:spPr>
        </p:pic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36AF2F54-B3B6-4BD3-ACA8-375E78362475}"/>
              </a:ext>
            </a:extLst>
          </p:cNvPr>
          <p:cNvGrpSpPr/>
          <p:nvPr/>
        </p:nvGrpSpPr>
        <p:grpSpPr>
          <a:xfrm>
            <a:off x="344631" y="3197250"/>
            <a:ext cx="3093994" cy="1630191"/>
            <a:chOff x="2166948" y="3899443"/>
            <a:chExt cx="3093994" cy="16301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C22C61F-9941-449F-8996-8560C06A8756}"/>
                </a:ext>
              </a:extLst>
            </p:cNvPr>
            <p:cNvSpPr txBox="1"/>
            <p:nvPr/>
          </p:nvSpPr>
          <p:spPr>
            <a:xfrm>
              <a:off x="2166948" y="445047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5.</a:t>
              </a:r>
              <a:r>
                <a:rPr lang="ko-KR" altLang="en-US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아이키도</a:t>
              </a:r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xmlns="" id="{1699EF7A-E5AB-4838-9378-190AAB6EA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6658" y="3899443"/>
              <a:ext cx="1594284" cy="1630191"/>
            </a:xfrm>
            <a:prstGeom prst="rect">
              <a:avLst/>
            </a:prstGeom>
          </p:spPr>
        </p:pic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0A744409-E4FC-4E26-A858-5C72055CA7F0}"/>
              </a:ext>
            </a:extLst>
          </p:cNvPr>
          <p:cNvGrpSpPr/>
          <p:nvPr/>
        </p:nvGrpSpPr>
        <p:grpSpPr>
          <a:xfrm>
            <a:off x="6336160" y="3584965"/>
            <a:ext cx="3021732" cy="1242476"/>
            <a:chOff x="1187624" y="3415038"/>
            <a:chExt cx="3021732" cy="12424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6D37E42-6259-4EC3-84DF-136A6C05EF07}"/>
                </a:ext>
              </a:extLst>
            </p:cNvPr>
            <p:cNvSpPr txBox="1"/>
            <p:nvPr/>
          </p:nvSpPr>
          <p:spPr>
            <a:xfrm>
              <a:off x="1187624" y="3482767"/>
              <a:ext cx="3021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3.</a:t>
              </a:r>
              <a:r>
                <a:rPr lang="ko-KR" altLang="en-US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검도</a:t>
              </a:r>
            </a:p>
          </p:txBody>
        </p: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xmlns="" id="{D27589B5-199E-4CED-9F3D-031FC2111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74777" y="3415038"/>
              <a:ext cx="1206287" cy="1242476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E2FFD9B4-4DB0-4A19-8265-E425AD169FD9}"/>
              </a:ext>
            </a:extLst>
          </p:cNvPr>
          <p:cNvGrpSpPr/>
          <p:nvPr/>
        </p:nvGrpSpPr>
        <p:grpSpPr>
          <a:xfrm>
            <a:off x="3152914" y="4657060"/>
            <a:ext cx="2702770" cy="1829188"/>
            <a:chOff x="4518991" y="2658671"/>
            <a:chExt cx="2702770" cy="18291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203F2E3-9D3A-43F8-BCB7-A06E87E0C12E}"/>
                </a:ext>
              </a:extLst>
            </p:cNvPr>
            <p:cNvSpPr txBox="1"/>
            <p:nvPr/>
          </p:nvSpPr>
          <p:spPr>
            <a:xfrm>
              <a:off x="4518991" y="3388599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4.</a:t>
              </a:r>
              <a:r>
                <a:rPr lang="ko-KR" altLang="en-US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스모</a:t>
              </a:r>
            </a:p>
          </p:txBody>
        </p: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xmlns="" id="{B86EF1EE-CF60-49A3-BBE9-12D0834A8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07690" y="2658671"/>
              <a:ext cx="1814071" cy="1829188"/>
            </a:xfrm>
            <a:prstGeom prst="rect">
              <a:avLst/>
            </a:prstGeom>
          </p:spPr>
        </p:pic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521F6CE3-E36F-4305-A34D-7E42A554FB15}"/>
              </a:ext>
            </a:extLst>
          </p:cNvPr>
          <p:cNvGrpSpPr/>
          <p:nvPr/>
        </p:nvGrpSpPr>
        <p:grpSpPr>
          <a:xfrm>
            <a:off x="1612278" y="1438350"/>
            <a:ext cx="2440167" cy="1638963"/>
            <a:chOff x="970298" y="1414760"/>
            <a:chExt cx="2440167" cy="16389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86C47B0-83D8-46EF-A1A5-8F47EC8CF278}"/>
                </a:ext>
              </a:extLst>
            </p:cNvPr>
            <p:cNvSpPr txBox="1"/>
            <p:nvPr/>
          </p:nvSpPr>
          <p:spPr>
            <a:xfrm>
              <a:off x="970298" y="189751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1.</a:t>
              </a:r>
              <a:r>
                <a:rPr lang="ko-KR" altLang="en-US" dirty="0" err="1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가라데</a:t>
              </a:r>
              <a:endPara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xmlns="" id="{DE1EAF78-ADEF-4789-8861-091F9E007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2825" y="1414760"/>
              <a:ext cx="1227640" cy="16389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278792"/>
            <a:ext cx="8229600" cy="2230327"/>
          </a:xfrm>
        </p:spPr>
        <p:txBody>
          <a:bodyPr>
            <a:normAutofit/>
          </a:bodyPr>
          <a:lstStyle/>
          <a:p>
            <a:r>
              <a:rPr lang="ko-KR" altLang="en-US" sz="8800" dirty="0"/>
              <a:t>감사합니다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가라데</a:t>
            </a:r>
          </a:p>
        </p:txBody>
      </p:sp>
      <p:pic>
        <p:nvPicPr>
          <p:cNvPr id="4" name="그림 3" descr="정권 지르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3024336" cy="17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90872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  주먹 공격</a:t>
            </a:r>
            <a:r>
              <a:rPr lang="en-US" altLang="ko-KR" dirty="0"/>
              <a:t>, </a:t>
            </a:r>
            <a:r>
              <a:rPr lang="ko-KR" altLang="en-US" dirty="0"/>
              <a:t>발차기 공격</a:t>
            </a:r>
            <a:r>
              <a:rPr lang="en-US" altLang="ko-KR" dirty="0"/>
              <a:t>, </a:t>
            </a:r>
            <a:r>
              <a:rPr lang="ko-KR" altLang="en-US" dirty="0"/>
              <a:t>무릎 공격</a:t>
            </a:r>
            <a:r>
              <a:rPr lang="en-US" altLang="ko-KR" dirty="0"/>
              <a:t>, </a:t>
            </a:r>
            <a:r>
              <a:rPr lang="ko-KR" altLang="en-US" dirty="0"/>
              <a:t>팔꿈치 공격</a:t>
            </a:r>
            <a:r>
              <a:rPr lang="en-US" altLang="ko-KR" dirty="0"/>
              <a:t>, </a:t>
            </a:r>
            <a:r>
              <a:rPr lang="ko-KR" altLang="en-US" dirty="0"/>
              <a:t>그리고 유술 기가 혼합된 입식 타격 무술</a:t>
            </a:r>
          </a:p>
          <a:p>
            <a:r>
              <a:rPr lang="ko-KR" alt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24208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초식인 정권 지르기 </a:t>
            </a:r>
          </a:p>
        </p:txBody>
      </p:sp>
      <p:pic>
        <p:nvPicPr>
          <p:cNvPr id="11" name="그림 10" descr="가라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05064"/>
            <a:ext cx="3383868" cy="2255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479715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개개인의 무기 소유 금지로 인해 외적에 대항하기 위한 수단으로 수련한</a:t>
            </a:r>
            <a:endParaRPr lang="en-US" altLang="ko-KR" dirty="0">
              <a:solidFill>
                <a:schemeClr val="bg1">
                  <a:lumMod val="95000"/>
                  <a:lumOff val="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살인 무술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가라데</a:t>
            </a:r>
          </a:p>
        </p:txBody>
      </p:sp>
      <p:pic>
        <p:nvPicPr>
          <p:cNvPr id="4" name="내용 개체 틀 3" descr="한국의 태권도가 파생되었다고 함 근데 난 안믿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2739228" cy="2736304"/>
          </a:xfrm>
        </p:spPr>
      </p:pic>
      <p:pic>
        <p:nvPicPr>
          <p:cNvPr id="5" name="그림 4" descr="가라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988840"/>
            <a:ext cx="2742314" cy="2863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278092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vs</a:t>
            </a:r>
            <a:endParaRPr lang="ko-KR" altLang="en-US" sz="4000" b="1" dirty="0">
              <a:solidFill>
                <a:schemeClr val="bg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44522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한국의 </a:t>
            </a:r>
            <a:r>
              <a:rPr lang="ko-KR" alt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택견에서</a:t>
            </a:r>
            <a:r>
              <a:rPr lang="ko-KR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파생된 태권도  </a:t>
            </a:r>
            <a:r>
              <a:rPr lang="en-US" altLang="ko-KR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vs</a:t>
            </a:r>
            <a:r>
              <a:rPr lang="en-US" altLang="ko-KR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일본의 </a:t>
            </a:r>
            <a:r>
              <a:rPr lang="ko-KR" alt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가라데에서</a:t>
            </a:r>
            <a:r>
              <a:rPr lang="ko-KR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파생된 태권도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가라데</a:t>
            </a:r>
          </a:p>
        </p:txBody>
      </p:sp>
      <p:pic>
        <p:nvPicPr>
          <p:cNvPr id="4" name="내용 개체 틀 3" descr="극진 창시자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024336" cy="3795769"/>
          </a:xfrm>
        </p:spPr>
      </p:pic>
      <p:sp>
        <p:nvSpPr>
          <p:cNvPr id="5" name="TextBox 4"/>
          <p:cNvSpPr txBox="1"/>
          <p:nvPr/>
        </p:nvSpPr>
        <p:spPr>
          <a:xfrm>
            <a:off x="3851920" y="177281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극진 가라데 창시자</a:t>
            </a:r>
            <a:r>
              <a:rPr lang="en-US" altLang="ko-KR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최영의</a:t>
            </a:r>
            <a:r>
              <a:rPr lang="en-US" altLang="ko-KR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(1923.7~1994.6) </a:t>
            </a:r>
            <a:r>
              <a:rPr lang="ko-KR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최 배달이라고 잘 알려짐</a:t>
            </a:r>
            <a:r>
              <a:rPr lang="en-US" altLang="ko-KR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r>
              <a:rPr lang="ko-KR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강제 징용간 한국인 중 </a:t>
            </a:r>
            <a:r>
              <a:rPr lang="ko-KR" alt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한명</a:t>
            </a:r>
            <a:endParaRPr lang="ko-KR" altLang="en-US" dirty="0">
              <a:solidFill>
                <a:schemeClr val="bg1">
                  <a:lumMod val="95000"/>
                  <a:lumOff val="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22920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참고영상</a:t>
            </a:r>
            <a:r>
              <a:rPr lang="en-US" altLang="ko-KR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  <a:hlinkClick r:id="rId3"/>
              </a:rPr>
              <a:t>https://www.youtube.com/watch?v=LapVvV1ATH0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유도</a:t>
            </a:r>
          </a:p>
        </p:txBody>
      </p:sp>
      <p:pic>
        <p:nvPicPr>
          <p:cNvPr id="4" name="내용 개체 틀 3" descr="유도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024336" cy="2339532"/>
          </a:xfrm>
        </p:spPr>
      </p:pic>
      <p:sp>
        <p:nvSpPr>
          <p:cNvPr id="5" name="TextBox 4"/>
          <p:cNvSpPr txBox="1"/>
          <p:nvPr/>
        </p:nvSpPr>
        <p:spPr>
          <a:xfrm>
            <a:off x="4067944" y="19168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기본동작인 </a:t>
            </a:r>
            <a:r>
              <a:rPr lang="ko-KR" alt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엎어치기</a:t>
            </a:r>
            <a:endParaRPr lang="ko-KR" altLang="en-US" dirty="0">
              <a:solidFill>
                <a:schemeClr val="bg1">
                  <a:lumMod val="95000"/>
                  <a:lumOff val="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그림 5" descr="유도 기술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3486894" cy="2440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79715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심신의 단련과 살인목적이 아닌 상대방을 제압하는 뒤집기 기술이 주를 이룸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ko-KR" altLang="en-US" dirty="0"/>
              <a:t>유도</a:t>
            </a:r>
          </a:p>
        </p:txBody>
      </p:sp>
      <p:pic>
        <p:nvPicPr>
          <p:cNvPr id="4" name="내용 개체 틀 3" descr="유도 파생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916832"/>
            <a:ext cx="3095749" cy="3095749"/>
          </a:xfrm>
        </p:spPr>
      </p:pic>
      <p:pic>
        <p:nvPicPr>
          <p:cNvPr id="6" name="그림 5" descr="유도 일러스트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132856"/>
            <a:ext cx="2492585" cy="2592288"/>
          </a:xfrm>
          <a:prstGeom prst="rect">
            <a:avLst/>
          </a:prstGeom>
        </p:spPr>
      </p:pic>
      <p:pic>
        <p:nvPicPr>
          <p:cNvPr id="7" name="그림 6" descr="화살표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924944"/>
            <a:ext cx="1196042" cy="996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544522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주짓수는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유도에서 파생되었지만 조르기 류의 무술을 수련</a:t>
            </a:r>
            <a:endParaRPr lang="en-US" altLang="ko-KR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넘기기 위주의 유도와 차이가 있음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유도</a:t>
            </a:r>
          </a:p>
        </p:txBody>
      </p:sp>
      <p:pic>
        <p:nvPicPr>
          <p:cNvPr id="4" name="내용 개체 틀 3" descr="유도 창시자 가노지고로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5"/>
            <a:ext cx="3229558" cy="3744416"/>
          </a:xfrm>
        </p:spPr>
      </p:pic>
      <p:sp>
        <p:nvSpPr>
          <p:cNvPr id="7" name="TextBox 6"/>
          <p:cNvSpPr txBox="1"/>
          <p:nvPr/>
        </p:nvSpPr>
        <p:spPr>
          <a:xfrm>
            <a:off x="1043608" y="58052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참고영상</a:t>
            </a:r>
            <a:r>
              <a:rPr lang="en-US" altLang="ko-KR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dirty="0">
                <a:solidFill>
                  <a:schemeClr val="bg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  <a:hlinkClick r:id="rId3"/>
              </a:rPr>
              <a:t>https://www.youtube.com/watch?v=YWZsQr9NtfQ</a:t>
            </a:r>
            <a:endParaRPr lang="ko-KR" altLang="en-US" dirty="0">
              <a:solidFill>
                <a:schemeClr val="bg1">
                  <a:lumMod val="95000"/>
                  <a:lumOff val="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D29C5D-BB1F-47DF-83BC-009FD0CAD96B}"/>
              </a:ext>
            </a:extLst>
          </p:cNvPr>
          <p:cNvSpPr txBox="1"/>
          <p:nvPr/>
        </p:nvSpPr>
        <p:spPr>
          <a:xfrm>
            <a:off x="3794312" y="20608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solidFill>
                <a:schemeClr val="bg1">
                  <a:lumMod val="95000"/>
                  <a:lumOff val="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D61C68-F9E3-4A69-BC34-6C75F2A44F0E}"/>
              </a:ext>
            </a:extLst>
          </p:cNvPr>
          <p:cNvSpPr txBox="1"/>
          <p:nvPr/>
        </p:nvSpPr>
        <p:spPr>
          <a:xfrm>
            <a:off x="3689952" y="1916831"/>
            <a:ext cx="6041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일본유도의 창시자</a:t>
            </a:r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lang="ko-KR" altLang="en-US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가노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지고로</a:t>
            </a:r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(1860.12~1938.5)</a:t>
            </a:r>
          </a:p>
          <a:p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심신의 힘을 다 함</a:t>
            </a:r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을 철학으로 함</a:t>
            </a:r>
          </a:p>
          <a:p>
            <a:endParaRPr lang="ko-KR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검도</a:t>
            </a:r>
          </a:p>
        </p:txBody>
      </p:sp>
      <p:pic>
        <p:nvPicPr>
          <p:cNvPr id="4" name="내용 개체 틀 3" descr="검도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3024336" cy="2044438"/>
          </a:xfrm>
        </p:spPr>
      </p:pic>
      <p:sp>
        <p:nvSpPr>
          <p:cNvPr id="5" name="TextBox 4"/>
          <p:cNvSpPr txBox="1"/>
          <p:nvPr/>
        </p:nvSpPr>
        <p:spPr>
          <a:xfrm>
            <a:off x="4572000" y="17728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기본 품세인 </a:t>
            </a:r>
            <a:r>
              <a:rPr lang="ko-KR" altLang="en-US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머리내려치기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그림 5" descr="검도 일러스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852936"/>
            <a:ext cx="2736304" cy="352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653136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전쟁을 대비해 일반서민들이 쉽게 익히고 그와 동시에 무사도 정신을 고취시킴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569</TotalTime>
  <Words>325</Words>
  <Application>Microsoft Office PowerPoint</Application>
  <PresentationFormat>화면 슬라이드 쇼(4:3)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광선</vt:lpstr>
      <vt:lpstr>일본 전통 무술의 역사</vt:lpstr>
      <vt:lpstr>목차</vt:lpstr>
      <vt:lpstr>가라데</vt:lpstr>
      <vt:lpstr>가라데</vt:lpstr>
      <vt:lpstr>가라데</vt:lpstr>
      <vt:lpstr>유도</vt:lpstr>
      <vt:lpstr>유도</vt:lpstr>
      <vt:lpstr>유도</vt:lpstr>
      <vt:lpstr>검도</vt:lpstr>
      <vt:lpstr>검도</vt:lpstr>
      <vt:lpstr>검도</vt:lpstr>
      <vt:lpstr>스모</vt:lpstr>
      <vt:lpstr>스모</vt:lpstr>
      <vt:lpstr>스모</vt:lpstr>
      <vt:lpstr>아이키도</vt:lpstr>
      <vt:lpstr>아이키도</vt:lpstr>
      <vt:lpstr>아이키도</vt:lpstr>
      <vt:lpstr>공통점</vt:lpstr>
      <vt:lpstr>마무리</vt:lpstr>
      <vt:lpstr>감사합니다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전통 스포츠에 관하여</dc:title>
  <dc:creator>김시영</dc:creator>
  <cp:lastModifiedBy>김시영</cp:lastModifiedBy>
  <cp:revision>101</cp:revision>
  <dcterms:created xsi:type="dcterms:W3CDTF">2021-03-23T14:03:06Z</dcterms:created>
  <dcterms:modified xsi:type="dcterms:W3CDTF">2021-03-30T05:25:15Z</dcterms:modified>
</cp:coreProperties>
</file>