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3" r:id="rId4"/>
    <p:sldId id="274" r:id="rId5"/>
    <p:sldId id="27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87" r:id="rId20"/>
    <p:sldId id="280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4B8DD"/>
    <a:srgbClr val="80BCE1"/>
    <a:srgbClr val="305C81"/>
    <a:srgbClr val="C0E6DB"/>
    <a:srgbClr val="2D3037"/>
    <a:srgbClr val="E0E0E2"/>
    <a:srgbClr val="E4E4E6"/>
    <a:srgbClr val="D7E0E3"/>
    <a:srgbClr val="141414"/>
    <a:srgbClr val="E6E6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50" autoAdjust="0"/>
    <p:restoredTop sz="94660"/>
  </p:normalViewPr>
  <p:slideViewPr>
    <p:cSldViewPr snapToGrid="0">
      <p:cViewPr>
        <p:scale>
          <a:sx n="99" d="100"/>
          <a:sy n="99" d="100"/>
        </p:scale>
        <p:origin x="-1458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20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8070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6360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890838"/>
            <a:ext cx="10515600" cy="10763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4DB9-7B60-439C-92E6-2360F62DAEBC}" type="datetime1">
              <a:rPr lang="ko-KR" altLang="en-US" smtClean="0"/>
              <a:pPr/>
              <a:t>2018-06-22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충남여자중학교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B6866-520D-4AB6-9DD5-3252D92F274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0359" y="185043"/>
            <a:ext cx="1895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미래형 친환경주택</a:t>
            </a:r>
            <a:endParaRPr lang="ko-KR" altLang="en-US" sz="1600" dirty="0">
              <a:solidFill>
                <a:schemeClr val="bg1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943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991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60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048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1043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8252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546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441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D67F-C495-45B5-B368-F4679945A243}" type="datetimeFigureOut">
              <a:rPr lang="ko-KR" altLang="en-US" smtClean="0"/>
              <a:pPr/>
              <a:t>2018-06-22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5513-7FD5-42F0-9F14-568381070E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900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자유형 30"/>
          <p:cNvSpPr/>
          <p:nvPr/>
        </p:nvSpPr>
        <p:spPr>
          <a:xfrm>
            <a:off x="0" y="1"/>
            <a:ext cx="12192000" cy="3729037"/>
          </a:xfrm>
          <a:custGeom>
            <a:avLst/>
            <a:gdLst>
              <a:gd name="connsiteX0" fmla="*/ 0 w 12192000"/>
              <a:gd name="connsiteY0" fmla="*/ 0 h 3729037"/>
              <a:gd name="connsiteX1" fmla="*/ 12192000 w 12192000"/>
              <a:gd name="connsiteY1" fmla="*/ 0 h 3729037"/>
              <a:gd name="connsiteX2" fmla="*/ 12192000 w 12192000"/>
              <a:gd name="connsiteY2" fmla="*/ 3429000 h 3729037"/>
              <a:gd name="connsiteX3" fmla="*/ 6408126 w 12192000"/>
              <a:gd name="connsiteY3" fmla="*/ 3429000 h 3729037"/>
              <a:gd name="connsiteX4" fmla="*/ 6097281 w 12192000"/>
              <a:gd name="connsiteY4" fmla="*/ 3729037 h 3729037"/>
              <a:gd name="connsiteX5" fmla="*/ 5786437 w 12192000"/>
              <a:gd name="connsiteY5" fmla="*/ 3429000 h 3729037"/>
              <a:gd name="connsiteX6" fmla="*/ 0 w 12192000"/>
              <a:gd name="connsiteY6" fmla="*/ 3429000 h 372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729037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6408126" y="3429000"/>
                </a:lnTo>
                <a:lnTo>
                  <a:pt x="6097281" y="3729037"/>
                </a:lnTo>
                <a:lnTo>
                  <a:pt x="5786437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12700" dir="5400000" algn="t" rotWithShape="0">
              <a:srgbClr val="80BCE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직사각형 76"/>
          <p:cNvSpPr/>
          <p:nvPr/>
        </p:nvSpPr>
        <p:spPr>
          <a:xfrm>
            <a:off x="3398872" y="1379771"/>
            <a:ext cx="539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b="1" dirty="0" smtClean="0">
                <a:solidFill>
                  <a:srgbClr val="84B8DD"/>
                </a:solidFill>
                <a:latin typeface="HY강B" pitchFamily="18" charset="-127"/>
                <a:ea typeface="HY강B" pitchFamily="18" charset="-127"/>
              </a:rPr>
              <a:t>직업체험 인터뷰</a:t>
            </a:r>
            <a:endParaRPr lang="en-US" altLang="ko-KR" sz="3600" dirty="0">
              <a:solidFill>
                <a:srgbClr val="84B8DD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25064" y="4186899"/>
            <a:ext cx="334735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1</a:t>
            </a:r>
            <a:r>
              <a:rPr lang="ko-KR" altLang="en-US" sz="20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</a:t>
            </a:r>
            <a:endParaRPr lang="en-US" altLang="ko-KR" sz="20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b="1" u="sng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21825153 </a:t>
            </a:r>
            <a:r>
              <a:rPr lang="ko-KR" altLang="en-US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강재석</a:t>
            </a:r>
            <a:endParaRPr lang="en-US" altLang="ko-KR" sz="14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21825085 </a:t>
            </a:r>
            <a:r>
              <a:rPr lang="ko-KR" altLang="en-US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권근호</a:t>
            </a:r>
            <a:endParaRPr lang="en-US" altLang="ko-KR" sz="14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21824811 </a:t>
            </a:r>
            <a:r>
              <a:rPr lang="ko-KR" altLang="en-US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권순욱</a:t>
            </a:r>
            <a:endParaRPr lang="en-US" altLang="ko-KR" sz="14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21824808 </a:t>
            </a:r>
            <a:r>
              <a:rPr lang="ko-KR" altLang="en-US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권지은</a:t>
            </a:r>
            <a:endParaRPr lang="en-US" altLang="ko-KR" sz="14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21824879 </a:t>
            </a:r>
            <a:r>
              <a:rPr lang="ko-KR" altLang="en-US" sz="1400" b="1" u="sng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금태훈</a:t>
            </a:r>
            <a:endParaRPr lang="en-US" altLang="ko-KR" sz="1400" b="1" u="sng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73" name="Group 39"/>
          <p:cNvGrpSpPr>
            <a:grpSpLocks noChangeAspect="1"/>
          </p:cNvGrpSpPr>
          <p:nvPr/>
        </p:nvGrpSpPr>
        <p:grpSpPr bwMode="auto">
          <a:xfrm>
            <a:off x="10160769" y="5490582"/>
            <a:ext cx="245997" cy="198924"/>
            <a:chOff x="5919" y="4283"/>
            <a:chExt cx="324" cy="262"/>
          </a:xfrm>
          <a:solidFill>
            <a:schemeClr val="bg1"/>
          </a:solidFill>
        </p:grpSpPr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6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46" name="타원 45"/>
          <p:cNvSpPr/>
          <p:nvPr/>
        </p:nvSpPr>
        <p:spPr>
          <a:xfrm>
            <a:off x="3520863" y="4334940"/>
            <a:ext cx="977674" cy="981075"/>
          </a:xfrm>
          <a:prstGeom prst="ellipse">
            <a:avLst/>
          </a:prstGeom>
          <a:solidFill>
            <a:srgbClr val="84B8DD"/>
          </a:solidFill>
          <a:ln>
            <a:solidFill>
              <a:srgbClr val="80BC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3578633" y="4844766"/>
            <a:ext cx="902811" cy="365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조경학과</a:t>
            </a:r>
            <a:endParaRPr lang="en-US" altLang="ko-KR" sz="1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3708177" y="4441371"/>
            <a:ext cx="561747" cy="464457"/>
            <a:chOff x="573088" y="746124"/>
            <a:chExt cx="1993900" cy="1971676"/>
          </a:xfrm>
        </p:grpSpPr>
        <p:sp>
          <p:nvSpPr>
            <p:cNvPr id="32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6265" y="749299"/>
              <a:ext cx="1990723" cy="1968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573088" y="1533526"/>
              <a:ext cx="995361" cy="430213"/>
            </a:xfrm>
            <a:custGeom>
              <a:avLst/>
              <a:gdLst>
                <a:gd name="T0" fmla="*/ 124 w 264"/>
                <a:gd name="T1" fmla="*/ 0 h 114"/>
                <a:gd name="T2" fmla="*/ 0 w 264"/>
                <a:gd name="T3" fmla="*/ 59 h 114"/>
                <a:gd name="T4" fmla="*/ 133 w 264"/>
                <a:gd name="T5" fmla="*/ 114 h 114"/>
                <a:gd name="T6" fmla="*/ 264 w 264"/>
                <a:gd name="T7" fmla="*/ 54 h 114"/>
                <a:gd name="T8" fmla="*/ 264 w 264"/>
                <a:gd name="T9" fmla="*/ 54 h 114"/>
                <a:gd name="T10" fmla="*/ 256 w 264"/>
                <a:gd name="T11" fmla="*/ 55 h 114"/>
                <a:gd name="T12" fmla="*/ 124 w 264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14">
                  <a:moveTo>
                    <a:pt x="124" y="0"/>
                  </a:moveTo>
                  <a:cubicBezTo>
                    <a:pt x="50" y="5"/>
                    <a:pt x="0" y="59"/>
                    <a:pt x="0" y="59"/>
                  </a:cubicBezTo>
                  <a:cubicBezTo>
                    <a:pt x="49" y="100"/>
                    <a:pt x="94" y="114"/>
                    <a:pt x="133" y="114"/>
                  </a:cubicBezTo>
                  <a:cubicBezTo>
                    <a:pt x="213" y="114"/>
                    <a:pt x="264" y="54"/>
                    <a:pt x="264" y="54"/>
                  </a:cubicBezTo>
                  <a:cubicBezTo>
                    <a:pt x="264" y="54"/>
                    <a:pt x="264" y="54"/>
                    <a:pt x="264" y="54"/>
                  </a:cubicBezTo>
                  <a:cubicBezTo>
                    <a:pt x="264" y="54"/>
                    <a:pt x="261" y="55"/>
                    <a:pt x="256" y="55"/>
                  </a:cubicBezTo>
                  <a:cubicBezTo>
                    <a:pt x="235" y="55"/>
                    <a:pt x="171" y="50"/>
                    <a:pt x="124" y="0"/>
                  </a:cubicBezTo>
                </a:path>
              </a:pathLst>
            </a:custGeom>
            <a:solidFill>
              <a:srgbClr val="74CB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847728" y="1050924"/>
              <a:ext cx="715962" cy="685799"/>
            </a:xfrm>
            <a:custGeom>
              <a:avLst/>
              <a:gdLst>
                <a:gd name="T0" fmla="*/ 4 w 190"/>
                <a:gd name="T1" fmla="*/ 0 h 182"/>
                <a:gd name="T2" fmla="*/ 0 w 190"/>
                <a:gd name="T3" fmla="*/ 0 h 182"/>
                <a:gd name="T4" fmla="*/ 51 w 190"/>
                <a:gd name="T5" fmla="*/ 128 h 182"/>
                <a:gd name="T6" fmla="*/ 61 w 190"/>
                <a:gd name="T7" fmla="*/ 128 h 182"/>
                <a:gd name="T8" fmla="*/ 190 w 190"/>
                <a:gd name="T9" fmla="*/ 182 h 182"/>
                <a:gd name="T10" fmla="*/ 130 w 190"/>
                <a:gd name="T11" fmla="*/ 46 h 182"/>
                <a:gd name="T12" fmla="*/ 4 w 190"/>
                <a:gd name="T1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182">
                  <a:moveTo>
                    <a:pt x="4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6" y="61"/>
                    <a:pt x="26" y="101"/>
                    <a:pt x="51" y="128"/>
                  </a:cubicBezTo>
                  <a:cubicBezTo>
                    <a:pt x="55" y="128"/>
                    <a:pt x="58" y="128"/>
                    <a:pt x="61" y="128"/>
                  </a:cubicBezTo>
                  <a:cubicBezTo>
                    <a:pt x="99" y="128"/>
                    <a:pt x="143" y="142"/>
                    <a:pt x="190" y="182"/>
                  </a:cubicBezTo>
                  <a:cubicBezTo>
                    <a:pt x="185" y="177"/>
                    <a:pt x="128" y="125"/>
                    <a:pt x="130" y="46"/>
                  </a:cubicBezTo>
                  <a:cubicBezTo>
                    <a:pt x="81" y="3"/>
                    <a:pt x="19" y="0"/>
                    <a:pt x="4" y="0"/>
                  </a:cubicBezTo>
                </a:path>
              </a:pathLst>
            </a:custGeom>
            <a:solidFill>
              <a:srgbClr val="AED7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039814" y="1533526"/>
              <a:ext cx="528639" cy="207964"/>
            </a:xfrm>
            <a:custGeom>
              <a:avLst/>
              <a:gdLst>
                <a:gd name="T0" fmla="*/ 10 w 140"/>
                <a:gd name="T1" fmla="*/ 0 h 55"/>
                <a:gd name="T2" fmla="*/ 0 w 140"/>
                <a:gd name="T3" fmla="*/ 0 h 55"/>
                <a:gd name="T4" fmla="*/ 132 w 140"/>
                <a:gd name="T5" fmla="*/ 55 h 55"/>
                <a:gd name="T6" fmla="*/ 140 w 140"/>
                <a:gd name="T7" fmla="*/ 54 h 55"/>
                <a:gd name="T8" fmla="*/ 140 w 140"/>
                <a:gd name="T9" fmla="*/ 54 h 55"/>
                <a:gd name="T10" fmla="*/ 139 w 140"/>
                <a:gd name="T11" fmla="*/ 54 h 55"/>
                <a:gd name="T12" fmla="*/ 10 w 14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5">
                  <a:moveTo>
                    <a:pt x="10" y="0"/>
                  </a:moveTo>
                  <a:cubicBezTo>
                    <a:pt x="7" y="0"/>
                    <a:pt x="4" y="0"/>
                    <a:pt x="0" y="0"/>
                  </a:cubicBezTo>
                  <a:cubicBezTo>
                    <a:pt x="47" y="50"/>
                    <a:pt x="111" y="55"/>
                    <a:pt x="132" y="55"/>
                  </a:cubicBezTo>
                  <a:cubicBezTo>
                    <a:pt x="137" y="55"/>
                    <a:pt x="140" y="54"/>
                    <a:pt x="140" y="54"/>
                  </a:cubicBezTo>
                  <a:cubicBezTo>
                    <a:pt x="140" y="54"/>
                    <a:pt x="140" y="54"/>
                    <a:pt x="140" y="54"/>
                  </a:cubicBezTo>
                  <a:cubicBezTo>
                    <a:pt x="140" y="54"/>
                    <a:pt x="140" y="54"/>
                    <a:pt x="139" y="54"/>
                  </a:cubicBezTo>
                  <a:cubicBezTo>
                    <a:pt x="92" y="14"/>
                    <a:pt x="48" y="0"/>
                    <a:pt x="10" y="0"/>
                  </a:cubicBezTo>
                </a:path>
              </a:pathLst>
            </a:custGeom>
            <a:solidFill>
              <a:srgbClr val="85C8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338264" y="746124"/>
              <a:ext cx="425449" cy="990599"/>
            </a:xfrm>
            <a:custGeom>
              <a:avLst/>
              <a:gdLst>
                <a:gd name="T0" fmla="*/ 53 w 113"/>
                <a:gd name="T1" fmla="*/ 0 h 263"/>
                <a:gd name="T2" fmla="*/ 0 w 113"/>
                <a:gd name="T3" fmla="*/ 127 h 263"/>
                <a:gd name="T4" fmla="*/ 61 w 113"/>
                <a:gd name="T5" fmla="*/ 263 h 263"/>
                <a:gd name="T6" fmla="*/ 113 w 113"/>
                <a:gd name="T7" fmla="*/ 123 h 263"/>
                <a:gd name="T8" fmla="*/ 53 w 113"/>
                <a:gd name="T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63">
                  <a:moveTo>
                    <a:pt x="53" y="0"/>
                  </a:moveTo>
                  <a:cubicBezTo>
                    <a:pt x="15" y="47"/>
                    <a:pt x="1" y="90"/>
                    <a:pt x="0" y="127"/>
                  </a:cubicBezTo>
                  <a:cubicBezTo>
                    <a:pt x="30" y="154"/>
                    <a:pt x="55" y="196"/>
                    <a:pt x="61" y="263"/>
                  </a:cubicBezTo>
                  <a:cubicBezTo>
                    <a:pt x="60" y="255"/>
                    <a:pt x="56" y="178"/>
                    <a:pt x="113" y="123"/>
                  </a:cubicBezTo>
                  <a:cubicBezTo>
                    <a:pt x="108" y="49"/>
                    <a:pt x="53" y="0"/>
                    <a:pt x="53" y="0"/>
                  </a:cubicBezTo>
                </a:path>
              </a:pathLst>
            </a:custGeom>
            <a:solidFill>
              <a:srgbClr val="E4E96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330327" y="1223963"/>
              <a:ext cx="238126" cy="512764"/>
            </a:xfrm>
            <a:custGeom>
              <a:avLst/>
              <a:gdLst>
                <a:gd name="T0" fmla="*/ 2 w 63"/>
                <a:gd name="T1" fmla="*/ 0 h 136"/>
                <a:gd name="T2" fmla="*/ 62 w 63"/>
                <a:gd name="T3" fmla="*/ 136 h 136"/>
                <a:gd name="T4" fmla="*/ 63 w 63"/>
                <a:gd name="T5" fmla="*/ 136 h 136"/>
                <a:gd name="T6" fmla="*/ 63 w 63"/>
                <a:gd name="T7" fmla="*/ 136 h 136"/>
                <a:gd name="T8" fmla="*/ 63 w 63"/>
                <a:gd name="T9" fmla="*/ 136 h 136"/>
                <a:gd name="T10" fmla="*/ 63 w 63"/>
                <a:gd name="T11" fmla="*/ 136 h 136"/>
                <a:gd name="T12" fmla="*/ 2 w 63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36">
                  <a:moveTo>
                    <a:pt x="2" y="0"/>
                  </a:moveTo>
                  <a:cubicBezTo>
                    <a:pt x="0" y="79"/>
                    <a:pt x="57" y="131"/>
                    <a:pt x="62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57" y="69"/>
                    <a:pt x="32" y="27"/>
                    <a:pt x="2" y="0"/>
                  </a:cubicBezTo>
                </a:path>
              </a:pathLst>
            </a:custGeom>
            <a:solidFill>
              <a:srgbClr val="CCDD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563686" y="1736723"/>
              <a:ext cx="4763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C0D9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568450" y="1009648"/>
              <a:ext cx="693739" cy="727075"/>
            </a:xfrm>
            <a:custGeom>
              <a:avLst/>
              <a:gdLst>
                <a:gd name="T0" fmla="*/ 179 w 184"/>
                <a:gd name="T1" fmla="*/ 0 h 193"/>
                <a:gd name="T2" fmla="*/ 52 w 184"/>
                <a:gd name="T3" fmla="*/ 53 h 193"/>
                <a:gd name="T4" fmla="*/ 0 w 184"/>
                <a:gd name="T5" fmla="*/ 193 h 193"/>
                <a:gd name="T6" fmla="*/ 133 w 184"/>
                <a:gd name="T7" fmla="*/ 130 h 193"/>
                <a:gd name="T8" fmla="*/ 135 w 184"/>
                <a:gd name="T9" fmla="*/ 130 h 193"/>
                <a:gd name="T10" fmla="*/ 179 w 184"/>
                <a:gd name="T1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93">
                  <a:moveTo>
                    <a:pt x="179" y="0"/>
                  </a:moveTo>
                  <a:cubicBezTo>
                    <a:pt x="119" y="7"/>
                    <a:pt x="79" y="28"/>
                    <a:pt x="52" y="53"/>
                  </a:cubicBezTo>
                  <a:cubicBezTo>
                    <a:pt x="55" y="94"/>
                    <a:pt x="43" y="142"/>
                    <a:pt x="0" y="193"/>
                  </a:cubicBezTo>
                  <a:cubicBezTo>
                    <a:pt x="5" y="187"/>
                    <a:pt x="55" y="130"/>
                    <a:pt x="133" y="130"/>
                  </a:cubicBezTo>
                  <a:cubicBezTo>
                    <a:pt x="134" y="130"/>
                    <a:pt x="135" y="130"/>
                    <a:pt x="135" y="130"/>
                  </a:cubicBezTo>
                  <a:cubicBezTo>
                    <a:pt x="184" y="74"/>
                    <a:pt x="179" y="0"/>
                    <a:pt x="179" y="0"/>
                  </a:cubicBezTo>
                </a:path>
              </a:pathLst>
            </a:custGeom>
            <a:solidFill>
              <a:srgbClr val="AED7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549400" y="1209674"/>
              <a:ext cx="225426" cy="527049"/>
            </a:xfrm>
            <a:custGeom>
              <a:avLst/>
              <a:gdLst>
                <a:gd name="T0" fmla="*/ 57 w 60"/>
                <a:gd name="T1" fmla="*/ 0 h 140"/>
                <a:gd name="T2" fmla="*/ 5 w 60"/>
                <a:gd name="T3" fmla="*/ 140 h 140"/>
                <a:gd name="T4" fmla="*/ 5 w 60"/>
                <a:gd name="T5" fmla="*/ 140 h 140"/>
                <a:gd name="T6" fmla="*/ 5 w 60"/>
                <a:gd name="T7" fmla="*/ 140 h 140"/>
                <a:gd name="T8" fmla="*/ 5 w 60"/>
                <a:gd name="T9" fmla="*/ 140 h 140"/>
                <a:gd name="T10" fmla="*/ 5 w 60"/>
                <a:gd name="T11" fmla="*/ 140 h 140"/>
                <a:gd name="T12" fmla="*/ 5 w 60"/>
                <a:gd name="T13" fmla="*/ 140 h 140"/>
                <a:gd name="T14" fmla="*/ 5 w 60"/>
                <a:gd name="T15" fmla="*/ 140 h 140"/>
                <a:gd name="T16" fmla="*/ 57 w 60"/>
                <a:gd name="T1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140">
                  <a:moveTo>
                    <a:pt x="57" y="0"/>
                  </a:moveTo>
                  <a:cubicBezTo>
                    <a:pt x="0" y="55"/>
                    <a:pt x="4" y="132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8" y="89"/>
                    <a:pt x="60" y="41"/>
                    <a:pt x="57" y="0"/>
                  </a:cubicBezTo>
                </a:path>
              </a:pathLst>
            </a:custGeom>
            <a:solidFill>
              <a:srgbClr val="A7D14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568450" y="17367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FCD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1568450" y="1500189"/>
              <a:ext cx="990598" cy="430213"/>
            </a:xfrm>
            <a:custGeom>
              <a:avLst/>
              <a:gdLst>
                <a:gd name="T0" fmla="*/ 135 w 263"/>
                <a:gd name="T1" fmla="*/ 0 h 114"/>
                <a:gd name="T2" fmla="*/ 0 w 263"/>
                <a:gd name="T3" fmla="*/ 63 h 114"/>
                <a:gd name="T4" fmla="*/ 127 w 263"/>
                <a:gd name="T5" fmla="*/ 114 h 114"/>
                <a:gd name="T6" fmla="*/ 263 w 263"/>
                <a:gd name="T7" fmla="*/ 52 h 114"/>
                <a:gd name="T8" fmla="*/ 135 w 263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4">
                  <a:moveTo>
                    <a:pt x="135" y="0"/>
                  </a:moveTo>
                  <a:cubicBezTo>
                    <a:pt x="109" y="31"/>
                    <a:pt x="67" y="57"/>
                    <a:pt x="0" y="63"/>
                  </a:cubicBezTo>
                  <a:cubicBezTo>
                    <a:pt x="46" y="101"/>
                    <a:pt x="89" y="114"/>
                    <a:pt x="127" y="114"/>
                  </a:cubicBezTo>
                  <a:cubicBezTo>
                    <a:pt x="209" y="114"/>
                    <a:pt x="263" y="52"/>
                    <a:pt x="263" y="52"/>
                  </a:cubicBezTo>
                  <a:cubicBezTo>
                    <a:pt x="216" y="14"/>
                    <a:pt x="173" y="1"/>
                    <a:pt x="135" y="0"/>
                  </a:cubicBezTo>
                </a:path>
              </a:pathLst>
            </a:custGeom>
            <a:solidFill>
              <a:srgbClr val="74CB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568450" y="1500189"/>
              <a:ext cx="507999" cy="236538"/>
            </a:xfrm>
            <a:custGeom>
              <a:avLst/>
              <a:gdLst>
                <a:gd name="T0" fmla="*/ 133 w 135"/>
                <a:gd name="T1" fmla="*/ 0 h 63"/>
                <a:gd name="T2" fmla="*/ 0 w 135"/>
                <a:gd name="T3" fmla="*/ 63 h 63"/>
                <a:gd name="T4" fmla="*/ 0 w 135"/>
                <a:gd name="T5" fmla="*/ 63 h 63"/>
                <a:gd name="T6" fmla="*/ 0 w 135"/>
                <a:gd name="T7" fmla="*/ 63 h 63"/>
                <a:gd name="T8" fmla="*/ 135 w 135"/>
                <a:gd name="T9" fmla="*/ 0 h 63"/>
                <a:gd name="T10" fmla="*/ 133 w 135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63">
                  <a:moveTo>
                    <a:pt x="133" y="0"/>
                  </a:moveTo>
                  <a:cubicBezTo>
                    <a:pt x="55" y="0"/>
                    <a:pt x="5" y="57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7" y="57"/>
                    <a:pt x="109" y="31"/>
                    <a:pt x="135" y="0"/>
                  </a:cubicBezTo>
                  <a:cubicBezTo>
                    <a:pt x="135" y="0"/>
                    <a:pt x="134" y="0"/>
                    <a:pt x="133" y="0"/>
                  </a:cubicBezTo>
                </a:path>
              </a:pathLst>
            </a:custGeom>
            <a:solidFill>
              <a:srgbClr val="5CBF5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1568450" y="17367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ABD4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1703390" y="2166936"/>
              <a:ext cx="271463" cy="117475"/>
            </a:xfrm>
            <a:custGeom>
              <a:avLst/>
              <a:gdLst>
                <a:gd name="T0" fmla="*/ 34 w 72"/>
                <a:gd name="T1" fmla="*/ 0 h 31"/>
                <a:gd name="T2" fmla="*/ 0 w 72"/>
                <a:gd name="T3" fmla="*/ 16 h 31"/>
                <a:gd name="T4" fmla="*/ 36 w 72"/>
                <a:gd name="T5" fmla="*/ 31 h 31"/>
                <a:gd name="T6" fmla="*/ 72 w 72"/>
                <a:gd name="T7" fmla="*/ 15 h 31"/>
                <a:gd name="T8" fmla="*/ 72 w 72"/>
                <a:gd name="T9" fmla="*/ 15 h 31"/>
                <a:gd name="T10" fmla="*/ 70 w 72"/>
                <a:gd name="T11" fmla="*/ 15 h 31"/>
                <a:gd name="T12" fmla="*/ 34 w 7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31">
                  <a:moveTo>
                    <a:pt x="34" y="0"/>
                  </a:moveTo>
                  <a:cubicBezTo>
                    <a:pt x="13" y="2"/>
                    <a:pt x="0" y="16"/>
                    <a:pt x="0" y="16"/>
                  </a:cubicBezTo>
                  <a:cubicBezTo>
                    <a:pt x="13" y="28"/>
                    <a:pt x="26" y="31"/>
                    <a:pt x="36" y="31"/>
                  </a:cubicBezTo>
                  <a:cubicBezTo>
                    <a:pt x="58" y="31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1" y="15"/>
                    <a:pt x="70" y="15"/>
                  </a:cubicBezTo>
                  <a:cubicBezTo>
                    <a:pt x="64" y="15"/>
                    <a:pt x="46" y="14"/>
                    <a:pt x="34" y="0"/>
                  </a:cubicBezTo>
                </a:path>
              </a:pathLst>
            </a:custGeom>
            <a:solidFill>
              <a:srgbClr val="74CB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1779590" y="2035176"/>
              <a:ext cx="195263" cy="188912"/>
            </a:xfrm>
            <a:custGeom>
              <a:avLst/>
              <a:gdLst>
                <a:gd name="T0" fmla="*/ 1 w 52"/>
                <a:gd name="T1" fmla="*/ 0 h 50"/>
                <a:gd name="T2" fmla="*/ 0 w 52"/>
                <a:gd name="T3" fmla="*/ 0 h 50"/>
                <a:gd name="T4" fmla="*/ 14 w 52"/>
                <a:gd name="T5" fmla="*/ 35 h 50"/>
                <a:gd name="T6" fmla="*/ 16 w 52"/>
                <a:gd name="T7" fmla="*/ 35 h 50"/>
                <a:gd name="T8" fmla="*/ 52 w 52"/>
                <a:gd name="T9" fmla="*/ 50 h 50"/>
                <a:gd name="T10" fmla="*/ 35 w 52"/>
                <a:gd name="T11" fmla="*/ 13 h 50"/>
                <a:gd name="T12" fmla="*/ 1 w 52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0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7"/>
                    <a:pt x="7" y="28"/>
                    <a:pt x="14" y="35"/>
                  </a:cubicBezTo>
                  <a:cubicBezTo>
                    <a:pt x="15" y="35"/>
                    <a:pt x="15" y="35"/>
                    <a:pt x="16" y="35"/>
                  </a:cubicBezTo>
                  <a:cubicBezTo>
                    <a:pt x="27" y="35"/>
                    <a:pt x="39" y="39"/>
                    <a:pt x="52" y="50"/>
                  </a:cubicBezTo>
                  <a:cubicBezTo>
                    <a:pt x="50" y="49"/>
                    <a:pt x="34" y="35"/>
                    <a:pt x="35" y="13"/>
                  </a:cubicBezTo>
                  <a:cubicBezTo>
                    <a:pt x="22" y="1"/>
                    <a:pt x="5" y="0"/>
                    <a:pt x="1" y="0"/>
                  </a:cubicBezTo>
                </a:path>
              </a:pathLst>
            </a:custGeom>
            <a:solidFill>
              <a:srgbClr val="AED7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1831976" y="2166936"/>
              <a:ext cx="142876" cy="57152"/>
            </a:xfrm>
            <a:custGeom>
              <a:avLst/>
              <a:gdLst>
                <a:gd name="T0" fmla="*/ 2 w 38"/>
                <a:gd name="T1" fmla="*/ 0 h 15"/>
                <a:gd name="T2" fmla="*/ 0 w 38"/>
                <a:gd name="T3" fmla="*/ 0 h 15"/>
                <a:gd name="T4" fmla="*/ 36 w 38"/>
                <a:gd name="T5" fmla="*/ 15 h 15"/>
                <a:gd name="T6" fmla="*/ 38 w 38"/>
                <a:gd name="T7" fmla="*/ 15 h 15"/>
                <a:gd name="T8" fmla="*/ 38 w 38"/>
                <a:gd name="T9" fmla="*/ 15 h 15"/>
                <a:gd name="T10" fmla="*/ 38 w 38"/>
                <a:gd name="T11" fmla="*/ 15 h 15"/>
                <a:gd name="T12" fmla="*/ 2 w 38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5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2" y="14"/>
                    <a:pt x="30" y="15"/>
                    <a:pt x="36" y="15"/>
                  </a:cubicBezTo>
                  <a:cubicBezTo>
                    <a:pt x="37" y="15"/>
                    <a:pt x="38" y="15"/>
                    <a:pt x="38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25" y="4"/>
                    <a:pt x="13" y="0"/>
                    <a:pt x="2" y="0"/>
                  </a:cubicBezTo>
                </a:path>
              </a:pathLst>
            </a:custGeom>
            <a:solidFill>
              <a:srgbClr val="85C85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1911353" y="1952625"/>
              <a:ext cx="115886" cy="271463"/>
            </a:xfrm>
            <a:custGeom>
              <a:avLst/>
              <a:gdLst>
                <a:gd name="T0" fmla="*/ 15 w 31"/>
                <a:gd name="T1" fmla="*/ 0 h 72"/>
                <a:gd name="T2" fmla="*/ 0 w 31"/>
                <a:gd name="T3" fmla="*/ 35 h 72"/>
                <a:gd name="T4" fmla="*/ 17 w 31"/>
                <a:gd name="T5" fmla="*/ 72 h 72"/>
                <a:gd name="T6" fmla="*/ 31 w 31"/>
                <a:gd name="T7" fmla="*/ 34 h 72"/>
                <a:gd name="T8" fmla="*/ 15 w 31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72">
                  <a:moveTo>
                    <a:pt x="15" y="0"/>
                  </a:moveTo>
                  <a:cubicBezTo>
                    <a:pt x="4" y="13"/>
                    <a:pt x="0" y="25"/>
                    <a:pt x="0" y="35"/>
                  </a:cubicBezTo>
                  <a:cubicBezTo>
                    <a:pt x="8" y="42"/>
                    <a:pt x="15" y="54"/>
                    <a:pt x="17" y="72"/>
                  </a:cubicBezTo>
                  <a:cubicBezTo>
                    <a:pt x="17" y="70"/>
                    <a:pt x="15" y="49"/>
                    <a:pt x="31" y="34"/>
                  </a:cubicBezTo>
                  <a:cubicBezTo>
                    <a:pt x="30" y="14"/>
                    <a:pt x="15" y="0"/>
                    <a:pt x="15" y="0"/>
                  </a:cubicBezTo>
                </a:path>
              </a:pathLst>
            </a:custGeom>
            <a:solidFill>
              <a:srgbClr val="E4E96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1906589" y="2084390"/>
              <a:ext cx="68263" cy="139698"/>
            </a:xfrm>
            <a:custGeom>
              <a:avLst/>
              <a:gdLst>
                <a:gd name="T0" fmla="*/ 1 w 18"/>
                <a:gd name="T1" fmla="*/ 0 h 37"/>
                <a:gd name="T2" fmla="*/ 18 w 18"/>
                <a:gd name="T3" fmla="*/ 37 h 37"/>
                <a:gd name="T4" fmla="*/ 18 w 18"/>
                <a:gd name="T5" fmla="*/ 37 h 37"/>
                <a:gd name="T6" fmla="*/ 18 w 18"/>
                <a:gd name="T7" fmla="*/ 37 h 37"/>
                <a:gd name="T8" fmla="*/ 18 w 18"/>
                <a:gd name="T9" fmla="*/ 37 h 37"/>
                <a:gd name="T10" fmla="*/ 18 w 18"/>
                <a:gd name="T11" fmla="*/ 37 h 37"/>
                <a:gd name="T12" fmla="*/ 1 w 18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7">
                  <a:moveTo>
                    <a:pt x="1" y="0"/>
                  </a:moveTo>
                  <a:cubicBezTo>
                    <a:pt x="0" y="22"/>
                    <a:pt x="16" y="36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6" y="19"/>
                    <a:pt x="9" y="7"/>
                    <a:pt x="1" y="0"/>
                  </a:cubicBezTo>
                </a:path>
              </a:pathLst>
            </a:custGeom>
            <a:solidFill>
              <a:srgbClr val="CCDD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1974853" y="2224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0D9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23"/>
            <p:cNvSpPr>
              <a:spLocks/>
            </p:cNvSpPr>
            <p:nvPr/>
          </p:nvSpPr>
          <p:spPr bwMode="auto">
            <a:xfrm>
              <a:off x="1974853" y="2024062"/>
              <a:ext cx="188913" cy="200026"/>
            </a:xfrm>
            <a:custGeom>
              <a:avLst/>
              <a:gdLst>
                <a:gd name="T0" fmla="*/ 49 w 50"/>
                <a:gd name="T1" fmla="*/ 0 h 53"/>
                <a:gd name="T2" fmla="*/ 14 w 50"/>
                <a:gd name="T3" fmla="*/ 15 h 53"/>
                <a:gd name="T4" fmla="*/ 0 w 50"/>
                <a:gd name="T5" fmla="*/ 53 h 53"/>
                <a:gd name="T6" fmla="*/ 36 w 50"/>
                <a:gd name="T7" fmla="*/ 36 h 53"/>
                <a:gd name="T8" fmla="*/ 37 w 50"/>
                <a:gd name="T9" fmla="*/ 36 h 53"/>
                <a:gd name="T10" fmla="*/ 49 w 50"/>
                <a:gd name="T1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3">
                  <a:moveTo>
                    <a:pt x="49" y="0"/>
                  </a:moveTo>
                  <a:cubicBezTo>
                    <a:pt x="32" y="2"/>
                    <a:pt x="21" y="8"/>
                    <a:pt x="14" y="15"/>
                  </a:cubicBezTo>
                  <a:cubicBezTo>
                    <a:pt x="15" y="26"/>
                    <a:pt x="12" y="39"/>
                    <a:pt x="0" y="53"/>
                  </a:cubicBezTo>
                  <a:cubicBezTo>
                    <a:pt x="1" y="52"/>
                    <a:pt x="15" y="36"/>
                    <a:pt x="36" y="36"/>
                  </a:cubicBezTo>
                  <a:cubicBezTo>
                    <a:pt x="36" y="36"/>
                    <a:pt x="37" y="36"/>
                    <a:pt x="37" y="36"/>
                  </a:cubicBezTo>
                  <a:cubicBezTo>
                    <a:pt x="50" y="21"/>
                    <a:pt x="49" y="0"/>
                    <a:pt x="49" y="0"/>
                  </a:cubicBezTo>
                </a:path>
              </a:pathLst>
            </a:custGeom>
            <a:solidFill>
              <a:srgbClr val="AED77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966912" y="2081215"/>
              <a:ext cx="65086" cy="142874"/>
            </a:xfrm>
            <a:custGeom>
              <a:avLst/>
              <a:gdLst>
                <a:gd name="T0" fmla="*/ 16 w 17"/>
                <a:gd name="T1" fmla="*/ 0 h 38"/>
                <a:gd name="T2" fmla="*/ 2 w 17"/>
                <a:gd name="T3" fmla="*/ 38 h 38"/>
                <a:gd name="T4" fmla="*/ 2 w 17"/>
                <a:gd name="T5" fmla="*/ 38 h 38"/>
                <a:gd name="T6" fmla="*/ 2 w 17"/>
                <a:gd name="T7" fmla="*/ 38 h 38"/>
                <a:gd name="T8" fmla="*/ 2 w 17"/>
                <a:gd name="T9" fmla="*/ 38 h 38"/>
                <a:gd name="T10" fmla="*/ 2 w 17"/>
                <a:gd name="T11" fmla="*/ 38 h 38"/>
                <a:gd name="T12" fmla="*/ 2 w 17"/>
                <a:gd name="T13" fmla="*/ 38 h 38"/>
                <a:gd name="T14" fmla="*/ 2 w 17"/>
                <a:gd name="T15" fmla="*/ 38 h 38"/>
                <a:gd name="T16" fmla="*/ 16 w 1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8">
                  <a:moveTo>
                    <a:pt x="16" y="0"/>
                  </a:moveTo>
                  <a:cubicBezTo>
                    <a:pt x="0" y="15"/>
                    <a:pt x="2" y="36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14" y="24"/>
                    <a:pt x="17" y="11"/>
                    <a:pt x="16" y="0"/>
                  </a:cubicBezTo>
                </a:path>
              </a:pathLst>
            </a:custGeom>
            <a:solidFill>
              <a:srgbClr val="A7D14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1974853" y="2224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FCD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1974853" y="2158998"/>
              <a:ext cx="271463" cy="117475"/>
            </a:xfrm>
            <a:custGeom>
              <a:avLst/>
              <a:gdLst>
                <a:gd name="T0" fmla="*/ 37 w 72"/>
                <a:gd name="T1" fmla="*/ 0 h 31"/>
                <a:gd name="T2" fmla="*/ 0 w 72"/>
                <a:gd name="T3" fmla="*/ 17 h 31"/>
                <a:gd name="T4" fmla="*/ 34 w 72"/>
                <a:gd name="T5" fmla="*/ 31 h 31"/>
                <a:gd name="T6" fmla="*/ 72 w 72"/>
                <a:gd name="T7" fmla="*/ 14 h 31"/>
                <a:gd name="T8" fmla="*/ 37 w 7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1">
                  <a:moveTo>
                    <a:pt x="37" y="0"/>
                  </a:moveTo>
                  <a:cubicBezTo>
                    <a:pt x="30" y="8"/>
                    <a:pt x="18" y="15"/>
                    <a:pt x="0" y="17"/>
                  </a:cubicBezTo>
                  <a:cubicBezTo>
                    <a:pt x="12" y="28"/>
                    <a:pt x="24" y="31"/>
                    <a:pt x="34" y="31"/>
                  </a:cubicBezTo>
                  <a:cubicBezTo>
                    <a:pt x="57" y="31"/>
                    <a:pt x="72" y="14"/>
                    <a:pt x="72" y="14"/>
                  </a:cubicBezTo>
                  <a:cubicBezTo>
                    <a:pt x="59" y="4"/>
                    <a:pt x="47" y="0"/>
                    <a:pt x="37" y="0"/>
                  </a:cubicBezTo>
                </a:path>
              </a:pathLst>
            </a:custGeom>
            <a:solidFill>
              <a:srgbClr val="74CB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27"/>
            <p:cNvSpPr>
              <a:spLocks/>
            </p:cNvSpPr>
            <p:nvPr/>
          </p:nvSpPr>
          <p:spPr bwMode="auto">
            <a:xfrm>
              <a:off x="1974853" y="2158998"/>
              <a:ext cx="139700" cy="65086"/>
            </a:xfrm>
            <a:custGeom>
              <a:avLst/>
              <a:gdLst>
                <a:gd name="T0" fmla="*/ 36 w 37"/>
                <a:gd name="T1" fmla="*/ 0 h 17"/>
                <a:gd name="T2" fmla="*/ 0 w 37"/>
                <a:gd name="T3" fmla="*/ 17 h 17"/>
                <a:gd name="T4" fmla="*/ 0 w 37"/>
                <a:gd name="T5" fmla="*/ 17 h 17"/>
                <a:gd name="T6" fmla="*/ 0 w 37"/>
                <a:gd name="T7" fmla="*/ 17 h 17"/>
                <a:gd name="T8" fmla="*/ 37 w 37"/>
                <a:gd name="T9" fmla="*/ 0 h 17"/>
                <a:gd name="T10" fmla="*/ 36 w 37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7">
                  <a:moveTo>
                    <a:pt x="36" y="0"/>
                  </a:moveTo>
                  <a:cubicBezTo>
                    <a:pt x="15" y="0"/>
                    <a:pt x="1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8" y="15"/>
                    <a:pt x="30" y="8"/>
                    <a:pt x="37" y="0"/>
                  </a:cubicBezTo>
                  <a:cubicBezTo>
                    <a:pt x="37" y="0"/>
                    <a:pt x="36" y="0"/>
                    <a:pt x="36" y="0"/>
                  </a:cubicBezTo>
                </a:path>
              </a:pathLst>
            </a:custGeom>
            <a:solidFill>
              <a:srgbClr val="5CBF5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1974853" y="2224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ABD4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1228727" y="1431923"/>
              <a:ext cx="614362" cy="1127126"/>
            </a:xfrm>
            <a:custGeom>
              <a:avLst/>
              <a:gdLst>
                <a:gd name="T0" fmla="*/ 130 w 163"/>
                <a:gd name="T1" fmla="*/ 299 h 299"/>
                <a:gd name="T2" fmla="*/ 123 w 163"/>
                <a:gd name="T3" fmla="*/ 132 h 299"/>
                <a:gd name="T4" fmla="*/ 161 w 163"/>
                <a:gd name="T5" fmla="*/ 48 h 299"/>
                <a:gd name="T6" fmla="*/ 143 w 163"/>
                <a:gd name="T7" fmla="*/ 51 h 299"/>
                <a:gd name="T8" fmla="*/ 108 w 163"/>
                <a:gd name="T9" fmla="*/ 75 h 299"/>
                <a:gd name="T10" fmla="*/ 80 w 163"/>
                <a:gd name="T11" fmla="*/ 6 h 299"/>
                <a:gd name="T12" fmla="*/ 76 w 163"/>
                <a:gd name="T13" fmla="*/ 52 h 299"/>
                <a:gd name="T14" fmla="*/ 48 w 163"/>
                <a:gd name="T15" fmla="*/ 33 h 299"/>
                <a:gd name="T16" fmla="*/ 26 w 163"/>
                <a:gd name="T17" fmla="*/ 16 h 299"/>
                <a:gd name="T18" fmla="*/ 51 w 163"/>
                <a:gd name="T19" fmla="*/ 75 h 299"/>
                <a:gd name="T20" fmla="*/ 9 w 163"/>
                <a:gd name="T21" fmla="*/ 35 h 299"/>
                <a:gd name="T22" fmla="*/ 8 w 163"/>
                <a:gd name="T23" fmla="*/ 53 h 299"/>
                <a:gd name="T24" fmla="*/ 42 w 163"/>
                <a:gd name="T25" fmla="*/ 93 h 299"/>
                <a:gd name="T26" fmla="*/ 10 w 163"/>
                <a:gd name="T27" fmla="*/ 75 h 299"/>
                <a:gd name="T28" fmla="*/ 19 w 163"/>
                <a:gd name="T29" fmla="*/ 98 h 299"/>
                <a:gd name="T30" fmla="*/ 71 w 163"/>
                <a:gd name="T31" fmla="*/ 161 h 299"/>
                <a:gd name="T32" fmla="*/ 62 w 163"/>
                <a:gd name="T33" fmla="*/ 299 h 299"/>
                <a:gd name="T34" fmla="*/ 130 w 163"/>
                <a:gd name="T3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" h="299">
                  <a:moveTo>
                    <a:pt x="130" y="299"/>
                  </a:moveTo>
                  <a:cubicBezTo>
                    <a:pt x="130" y="299"/>
                    <a:pt x="107" y="195"/>
                    <a:pt x="123" y="132"/>
                  </a:cubicBezTo>
                  <a:cubicBezTo>
                    <a:pt x="139" y="70"/>
                    <a:pt x="163" y="57"/>
                    <a:pt x="161" y="48"/>
                  </a:cubicBezTo>
                  <a:cubicBezTo>
                    <a:pt x="159" y="38"/>
                    <a:pt x="147" y="42"/>
                    <a:pt x="143" y="51"/>
                  </a:cubicBezTo>
                  <a:cubicBezTo>
                    <a:pt x="139" y="60"/>
                    <a:pt x="122" y="79"/>
                    <a:pt x="108" y="75"/>
                  </a:cubicBezTo>
                  <a:cubicBezTo>
                    <a:pt x="93" y="72"/>
                    <a:pt x="91" y="12"/>
                    <a:pt x="80" y="6"/>
                  </a:cubicBezTo>
                  <a:cubicBezTo>
                    <a:pt x="69" y="0"/>
                    <a:pt x="73" y="28"/>
                    <a:pt x="76" y="52"/>
                  </a:cubicBezTo>
                  <a:cubicBezTo>
                    <a:pt x="80" y="76"/>
                    <a:pt x="60" y="62"/>
                    <a:pt x="48" y="33"/>
                  </a:cubicBezTo>
                  <a:cubicBezTo>
                    <a:pt x="36" y="4"/>
                    <a:pt x="28" y="12"/>
                    <a:pt x="26" y="16"/>
                  </a:cubicBezTo>
                  <a:cubicBezTo>
                    <a:pt x="25" y="21"/>
                    <a:pt x="53" y="72"/>
                    <a:pt x="51" y="75"/>
                  </a:cubicBezTo>
                  <a:cubicBezTo>
                    <a:pt x="49" y="77"/>
                    <a:pt x="13" y="34"/>
                    <a:pt x="9" y="35"/>
                  </a:cubicBezTo>
                  <a:cubicBezTo>
                    <a:pt x="6" y="36"/>
                    <a:pt x="0" y="40"/>
                    <a:pt x="8" y="53"/>
                  </a:cubicBezTo>
                  <a:cubicBezTo>
                    <a:pt x="17" y="67"/>
                    <a:pt x="44" y="89"/>
                    <a:pt x="42" y="93"/>
                  </a:cubicBezTo>
                  <a:cubicBezTo>
                    <a:pt x="40" y="97"/>
                    <a:pt x="18" y="76"/>
                    <a:pt x="10" y="75"/>
                  </a:cubicBezTo>
                  <a:cubicBezTo>
                    <a:pt x="1" y="75"/>
                    <a:pt x="4" y="87"/>
                    <a:pt x="19" y="98"/>
                  </a:cubicBezTo>
                  <a:cubicBezTo>
                    <a:pt x="34" y="108"/>
                    <a:pt x="70" y="121"/>
                    <a:pt x="71" y="161"/>
                  </a:cubicBezTo>
                  <a:cubicBezTo>
                    <a:pt x="71" y="201"/>
                    <a:pt x="62" y="299"/>
                    <a:pt x="62" y="299"/>
                  </a:cubicBezTo>
                  <a:lnTo>
                    <a:pt x="130" y="299"/>
                  </a:lnTo>
                  <a:close/>
                </a:path>
              </a:pathLst>
            </a:custGeom>
            <a:solidFill>
              <a:srgbClr val="A277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1846263" y="2122490"/>
              <a:ext cx="257176" cy="466726"/>
            </a:xfrm>
            <a:custGeom>
              <a:avLst/>
              <a:gdLst>
                <a:gd name="T0" fmla="*/ 54 w 68"/>
                <a:gd name="T1" fmla="*/ 124 h 124"/>
                <a:gd name="T2" fmla="*/ 51 w 68"/>
                <a:gd name="T3" fmla="*/ 55 h 124"/>
                <a:gd name="T4" fmla="*/ 67 w 68"/>
                <a:gd name="T5" fmla="*/ 19 h 124"/>
                <a:gd name="T6" fmla="*/ 59 w 68"/>
                <a:gd name="T7" fmla="*/ 21 h 124"/>
                <a:gd name="T8" fmla="*/ 45 w 68"/>
                <a:gd name="T9" fmla="*/ 31 h 124"/>
                <a:gd name="T10" fmla="*/ 33 w 68"/>
                <a:gd name="T11" fmla="*/ 2 h 124"/>
                <a:gd name="T12" fmla="*/ 32 w 68"/>
                <a:gd name="T13" fmla="*/ 21 h 124"/>
                <a:gd name="T14" fmla="*/ 20 w 68"/>
                <a:gd name="T15" fmla="*/ 13 h 124"/>
                <a:gd name="T16" fmla="*/ 11 w 68"/>
                <a:gd name="T17" fmla="*/ 6 h 124"/>
                <a:gd name="T18" fmla="*/ 21 w 68"/>
                <a:gd name="T19" fmla="*/ 31 h 124"/>
                <a:gd name="T20" fmla="*/ 4 w 68"/>
                <a:gd name="T21" fmla="*/ 14 h 124"/>
                <a:gd name="T22" fmla="*/ 3 w 68"/>
                <a:gd name="T23" fmla="*/ 22 h 124"/>
                <a:gd name="T24" fmla="*/ 17 w 68"/>
                <a:gd name="T25" fmla="*/ 38 h 124"/>
                <a:gd name="T26" fmla="*/ 4 w 68"/>
                <a:gd name="T27" fmla="*/ 31 h 124"/>
                <a:gd name="T28" fmla="*/ 8 w 68"/>
                <a:gd name="T29" fmla="*/ 40 h 124"/>
                <a:gd name="T30" fmla="*/ 29 w 68"/>
                <a:gd name="T31" fmla="*/ 67 h 124"/>
                <a:gd name="T32" fmla="*/ 26 w 68"/>
                <a:gd name="T33" fmla="*/ 124 h 124"/>
                <a:gd name="T34" fmla="*/ 54 w 68"/>
                <a:gd name="T3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124">
                  <a:moveTo>
                    <a:pt x="54" y="124"/>
                  </a:moveTo>
                  <a:cubicBezTo>
                    <a:pt x="54" y="124"/>
                    <a:pt x="44" y="81"/>
                    <a:pt x="51" y="55"/>
                  </a:cubicBezTo>
                  <a:cubicBezTo>
                    <a:pt x="58" y="29"/>
                    <a:pt x="68" y="23"/>
                    <a:pt x="67" y="19"/>
                  </a:cubicBezTo>
                  <a:cubicBezTo>
                    <a:pt x="66" y="15"/>
                    <a:pt x="61" y="17"/>
                    <a:pt x="59" y="21"/>
                  </a:cubicBezTo>
                  <a:cubicBezTo>
                    <a:pt x="58" y="24"/>
                    <a:pt x="51" y="32"/>
                    <a:pt x="45" y="31"/>
                  </a:cubicBezTo>
                  <a:cubicBezTo>
                    <a:pt x="39" y="30"/>
                    <a:pt x="38" y="5"/>
                    <a:pt x="33" y="2"/>
                  </a:cubicBezTo>
                  <a:cubicBezTo>
                    <a:pt x="29" y="0"/>
                    <a:pt x="30" y="11"/>
                    <a:pt x="32" y="21"/>
                  </a:cubicBezTo>
                  <a:cubicBezTo>
                    <a:pt x="33" y="31"/>
                    <a:pt x="25" y="25"/>
                    <a:pt x="20" y="13"/>
                  </a:cubicBezTo>
                  <a:cubicBezTo>
                    <a:pt x="15" y="1"/>
                    <a:pt x="12" y="5"/>
                    <a:pt x="11" y="6"/>
                  </a:cubicBezTo>
                  <a:cubicBezTo>
                    <a:pt x="10" y="8"/>
                    <a:pt x="22" y="30"/>
                    <a:pt x="21" y="31"/>
                  </a:cubicBezTo>
                  <a:cubicBezTo>
                    <a:pt x="20" y="32"/>
                    <a:pt x="5" y="14"/>
                    <a:pt x="4" y="14"/>
                  </a:cubicBezTo>
                  <a:cubicBezTo>
                    <a:pt x="2" y="15"/>
                    <a:pt x="0" y="16"/>
                    <a:pt x="3" y="22"/>
                  </a:cubicBezTo>
                  <a:cubicBezTo>
                    <a:pt x="7" y="27"/>
                    <a:pt x="18" y="37"/>
                    <a:pt x="17" y="38"/>
                  </a:cubicBezTo>
                  <a:cubicBezTo>
                    <a:pt x="17" y="40"/>
                    <a:pt x="7" y="31"/>
                    <a:pt x="4" y="31"/>
                  </a:cubicBezTo>
                  <a:cubicBezTo>
                    <a:pt x="0" y="31"/>
                    <a:pt x="2" y="36"/>
                    <a:pt x="8" y="40"/>
                  </a:cubicBezTo>
                  <a:cubicBezTo>
                    <a:pt x="14" y="45"/>
                    <a:pt x="29" y="50"/>
                    <a:pt x="29" y="67"/>
                  </a:cubicBezTo>
                  <a:cubicBezTo>
                    <a:pt x="30" y="83"/>
                    <a:pt x="26" y="124"/>
                    <a:pt x="26" y="124"/>
                  </a:cubicBezTo>
                  <a:lnTo>
                    <a:pt x="54" y="124"/>
                  </a:lnTo>
                  <a:close/>
                </a:path>
              </a:pathLst>
            </a:custGeom>
            <a:solidFill>
              <a:srgbClr val="A277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795338" y="2292350"/>
              <a:ext cx="1771650" cy="422275"/>
            </a:xfrm>
            <a:custGeom>
              <a:avLst/>
              <a:gdLst>
                <a:gd name="T0" fmla="*/ 470 w 470"/>
                <a:gd name="T1" fmla="*/ 98 h 112"/>
                <a:gd name="T2" fmla="*/ 0 w 470"/>
                <a:gd name="T3" fmla="*/ 112 h 112"/>
                <a:gd name="T4" fmla="*/ 470 w 470"/>
                <a:gd name="T5" fmla="*/ 9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0" h="112">
                  <a:moveTo>
                    <a:pt x="470" y="98"/>
                  </a:moveTo>
                  <a:cubicBezTo>
                    <a:pt x="470" y="98"/>
                    <a:pt x="177" y="57"/>
                    <a:pt x="0" y="112"/>
                  </a:cubicBezTo>
                  <a:cubicBezTo>
                    <a:pt x="0" y="112"/>
                    <a:pt x="198" y="0"/>
                    <a:pt x="470" y="98"/>
                  </a:cubicBezTo>
                  <a:close/>
                </a:path>
              </a:pathLst>
            </a:custGeom>
            <a:solidFill>
              <a:srgbClr val="A277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9451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후배들에게 해주고 싶은 말</a:t>
            </a:r>
            <a:endParaRPr lang="en-US" altLang="ko-KR" sz="2400" b="1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아까도 얘기 했듯이 일단 조경학과를 왔으면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기술자가 되야 하는데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기술자가 되기 위해선 자격증이 꼭 필요함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학년 때부터 시험을 칠 수 있는데 산업기사 자격증을 필히 취득을 하고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개인적으로는 많은 곳을 구경했으면 좋겠다고 하심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여행을 다니든 휴대폰으로 사진을 찍든 많이 좀 보고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나름대로 자기 것을 만들어야 한다고 하심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10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8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공무원 시험을 준비 할 때 어떻게 해야 하나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7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급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9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급 조금씩 다르긴 하지만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일단은 공부를 하려고 한다면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둘 다 같이 해야 하고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기본적으로 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7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급을 시험 봐야 하며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공무원이 되려고 한다면 굳이 졸업을 할 필요는 없다고 하심</a:t>
            </a: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11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4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연 매출액은 얼마 정도인가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그때 그때 상황마다 다르지만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선배님의 경우에는 회사가 두 군데 인데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합치면 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40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억쯤 된다고 하심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12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8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조경을 시작하면 길이 여러 가지가 있는데 어떻게 생각하는지</a:t>
            </a: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공무원외 되는 방법도 있고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설계직도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있고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자기업에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들어가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공사현장이나 업무 이런 쪽으로도 볼 수 있는데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선배님은 </a:t>
            </a:r>
            <a:r>
              <a:rPr lang="ko-KR" altLang="en-US" sz="24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설계직도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좋긴 하지만 개인적으로는 현장에 가서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직접 몸으로 부딪혀봤으면 좋겠다고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13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9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사업을 시작하신 지는 얼마나 되었는지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2001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년도에 시작했으니까 좀 되었고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회사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에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있는 기사님도 우리 선배인데 작년에 졸업했다고 하심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14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6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개인업체 회사도 차릴 수 있는가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당연하고 능력이 된다면 차리는 것이 낫다고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물론 사람의 성향에 따라서 다 다를 테지만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개인적으로는 </a:t>
            </a:r>
            <a:r>
              <a:rPr lang="ko-KR" altLang="en-US" sz="24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자신의 일을 자기가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하는 것이 </a:t>
            </a:r>
            <a:r>
              <a:rPr lang="ko-KR" altLang="en-US" sz="24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더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나으니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개인업체를 차리는 게 좋다고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15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7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대구에 있는 큰 회사는 어떤 것이 있는가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서한 이런 곳은 아파트 짓는 회사니 더 클 것이고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이런 회사에도 조경직원이 있고 영세한 곳에도 있음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우리학교 출신들은 취업을 하려고 하면 거의 다 할 수 있음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열심히 하니까 업계에서 상당히 인지도가 좋다고 하심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16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9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우리 학교에 있는 나무들 중 선배님이 심은 것은 무엇이 있나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벚꽃 나무를 심었다고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예전에는 학교 일도 했었으나 규모에 따라서 일이 달라지니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예전과는 달리 요즘엔 유지를 위해 큰 규모의 일을 찾다 보니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그때 그때 상황마다 다르다고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17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4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자격증은 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학년부터 가능한데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그전에 딸 수 있는가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학원을 다니면 좀 더 빨리 딸 수 있다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요새 국비로 지원이 많이 되고 있고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대구에도 두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세 군데가 있다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선배님들 한테 물어보면 더 알 수 있을 거라고 하심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18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6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직사각형 9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03</a:t>
            </a:r>
            <a:endParaRPr lang="en-US" altLang="ko-KR" sz="32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자유형 17"/>
          <p:cNvSpPr/>
          <p:nvPr/>
        </p:nvSpPr>
        <p:spPr>
          <a:xfrm>
            <a:off x="1482291" y="1608191"/>
            <a:ext cx="9894771" cy="4272845"/>
          </a:xfrm>
          <a:custGeom>
            <a:avLst/>
            <a:gdLst>
              <a:gd name="connsiteX0" fmla="*/ 0 w 3007470"/>
              <a:gd name="connsiteY0" fmla="*/ 0 h 716638"/>
              <a:gd name="connsiteX1" fmla="*/ 3007470 w 3007470"/>
              <a:gd name="connsiteY1" fmla="*/ 0 h 716638"/>
              <a:gd name="connsiteX2" fmla="*/ 3007470 w 3007470"/>
              <a:gd name="connsiteY2" fmla="*/ 567161 h 716638"/>
              <a:gd name="connsiteX3" fmla="*/ 1644715 w 3007470"/>
              <a:gd name="connsiteY3" fmla="*/ 567161 h 716638"/>
              <a:gd name="connsiteX4" fmla="*/ 1503735 w 3007470"/>
              <a:gd name="connsiteY4" fmla="*/ 716638 h 716638"/>
              <a:gd name="connsiteX5" fmla="*/ 1362755 w 3007470"/>
              <a:gd name="connsiteY5" fmla="*/ 567161 h 716638"/>
              <a:gd name="connsiteX6" fmla="*/ 0 w 3007470"/>
              <a:gd name="connsiteY6" fmla="*/ 567161 h 71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7470" h="716638">
                <a:moveTo>
                  <a:pt x="0" y="0"/>
                </a:moveTo>
                <a:lnTo>
                  <a:pt x="3007470" y="0"/>
                </a:lnTo>
                <a:lnTo>
                  <a:pt x="3007470" y="567161"/>
                </a:lnTo>
                <a:lnTo>
                  <a:pt x="1644715" y="567161"/>
                </a:lnTo>
                <a:lnTo>
                  <a:pt x="1503735" y="716638"/>
                </a:lnTo>
                <a:lnTo>
                  <a:pt x="1362755" y="567161"/>
                </a:lnTo>
                <a:lnTo>
                  <a:pt x="0" y="567161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80BC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tlCol="0" anchor="t" anchorCtr="0"/>
          <a:lstStyle/>
          <a:p>
            <a:pPr algn="ctr"/>
            <a:r>
              <a:rPr lang="ko-KR" altLang="en-US" sz="2000" dirty="0" smtClean="0">
                <a:solidFill>
                  <a:srgbClr val="84B8DD"/>
                </a:solidFill>
              </a:rPr>
              <a:t>  </a:t>
            </a: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처음에는 조경에 대해서 실제로 어떤 일을 하고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무엇을 공부해야 하는지 잘 몰랐었는데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이번 기회에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직접 선배님이 계신 곳을 방문하여 둘러보고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선배님과 얘기도 나눠보면서</a:t>
            </a:r>
            <a:r>
              <a:rPr lang="en-US" altLang="ko-KR" sz="2400" dirty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조경관련 일에는 어떤 것이 있는지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조경을 배우는데 있어서 무엇을 공부해야 하는 지와 그 밖에도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우리가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궁금했던 내용들을 직접 여쭤보고 대답을 듣게 되면서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우리가 모르거나 부족했던 부분들에 대해 알게 되어 좋았던 것 같다</a:t>
            </a:r>
            <a:r>
              <a:rPr lang="en-US" altLang="ko-KR" sz="24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  <a:endParaRPr lang="en-US" altLang="ko-KR" sz="24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인터뷰를 하고서 느낀 점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19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3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987788"/>
            <a:ext cx="12192000" cy="2544564"/>
          </a:xfrm>
          <a:prstGeom prst="rect">
            <a:avLst/>
          </a:prstGeom>
          <a:solidFill>
            <a:srgbClr val="80BCE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0" y="3360755"/>
            <a:ext cx="12192000" cy="11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5916000" y="3236155"/>
            <a:ext cx="360000" cy="360000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2844518" y="3236155"/>
            <a:ext cx="360000" cy="360000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타원 16"/>
          <p:cNvSpPr/>
          <p:nvPr/>
        </p:nvSpPr>
        <p:spPr>
          <a:xfrm>
            <a:off x="9046378" y="3236155"/>
            <a:ext cx="360000" cy="360000"/>
          </a:xfrm>
          <a:prstGeom prst="ellipse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2934517" y="3326155"/>
            <a:ext cx="180000" cy="180000"/>
          </a:xfrm>
          <a:prstGeom prst="ellipse">
            <a:avLst/>
          </a:prstGeom>
          <a:gradFill flip="none" rotWithShape="1">
            <a:gsLst>
              <a:gs pos="47500">
                <a:srgbClr val="4566B0"/>
              </a:gs>
              <a:gs pos="0">
                <a:srgbClr val="2889C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타원 22"/>
          <p:cNvSpPr/>
          <p:nvPr/>
        </p:nvSpPr>
        <p:spPr>
          <a:xfrm>
            <a:off x="6005999" y="3326155"/>
            <a:ext cx="180000" cy="180000"/>
          </a:xfrm>
          <a:prstGeom prst="ellipse">
            <a:avLst/>
          </a:prstGeom>
          <a:gradFill flip="none" rotWithShape="1">
            <a:gsLst>
              <a:gs pos="47500">
                <a:srgbClr val="4566B0"/>
              </a:gs>
              <a:gs pos="0">
                <a:srgbClr val="2889C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타원 23"/>
          <p:cNvSpPr/>
          <p:nvPr/>
        </p:nvSpPr>
        <p:spPr>
          <a:xfrm>
            <a:off x="9136378" y="3326155"/>
            <a:ext cx="180000" cy="180000"/>
          </a:xfrm>
          <a:prstGeom prst="ellipse">
            <a:avLst/>
          </a:prstGeom>
          <a:gradFill flip="none" rotWithShape="1">
            <a:gsLst>
              <a:gs pos="47500">
                <a:srgbClr val="4566B0"/>
              </a:gs>
              <a:gs pos="0">
                <a:srgbClr val="2889C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73298" y="3511774"/>
            <a:ext cx="5052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1</a:t>
            </a:r>
            <a:endParaRPr lang="ko-KR" altLang="en-US" sz="72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4782" y="3511774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2</a:t>
            </a:r>
            <a:endParaRPr lang="ko-KR" altLang="en-US" sz="72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75160" y="3511774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3</a:t>
            </a:r>
            <a:endParaRPr lang="ko-KR" altLang="en-US" sz="72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5619" y="219721"/>
            <a:ext cx="64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80BCE1"/>
                </a:solidFill>
                <a:latin typeface="HY강B" panose="02030600000101010101" pitchFamily="18" charset="-127"/>
                <a:ea typeface="HY강B" panose="02030600000101010101" pitchFamily="18" charset="-127"/>
                <a:cs typeface="Arial Unicode MS" pitchFamily="50" charset="-127"/>
              </a:rPr>
              <a:t>목차</a:t>
            </a:r>
            <a:endParaRPr lang="en-US" altLang="ko-KR" sz="4000" dirty="0">
              <a:solidFill>
                <a:srgbClr val="80BCE1"/>
              </a:solidFill>
              <a:latin typeface="HY강B" panose="02030600000101010101" pitchFamily="18" charset="-127"/>
              <a:ea typeface="HY강B" panose="02030600000101010101" pitchFamily="18" charset="-127"/>
              <a:cs typeface="Arial Unicode MS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58737" y="4625831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동문업체 소개</a:t>
            </a:r>
            <a:endParaRPr lang="ko-KR" altLang="en-US" sz="20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97787" y="4625831"/>
            <a:ext cx="2196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질문내용 및 답변</a:t>
            </a:r>
            <a:endParaRPr lang="ko-KR" altLang="en-US" sz="20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76492" y="4625831"/>
            <a:ext cx="2699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인터뷰 하고서 느낀 점</a:t>
            </a:r>
            <a:endParaRPr lang="ko-KR" altLang="en-US" sz="20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2934517" y="3326155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6006002" y="3326155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타원 29"/>
          <p:cNvSpPr/>
          <p:nvPr/>
        </p:nvSpPr>
        <p:spPr>
          <a:xfrm>
            <a:off x="9136378" y="3326155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0" y="613041"/>
            <a:ext cx="4635062" cy="45719"/>
          </a:xfrm>
          <a:prstGeom prst="rect">
            <a:avLst/>
          </a:prstGeom>
          <a:solidFill>
            <a:srgbClr val="84B8D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7555378" y="613041"/>
            <a:ext cx="4635062" cy="45719"/>
          </a:xfrm>
          <a:prstGeom prst="rect">
            <a:avLst/>
          </a:prstGeom>
          <a:solidFill>
            <a:srgbClr val="84B8D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6831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_x120648040" descr="EMB000008e836aa"/>
          <p:cNvPicPr>
            <a:picLocks noChangeAspect="1" noChangeArrowheads="1"/>
          </p:cNvPicPr>
          <p:nvPr/>
        </p:nvPicPr>
        <p:blipFill>
          <a:blip r:embed="rId2">
            <a:lum bright="50000" contrast="-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1" y="457200"/>
            <a:ext cx="11300059" cy="5961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838430" y="2974208"/>
            <a:ext cx="8470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Thank You </a:t>
            </a:r>
            <a:endParaRPr lang="ko-KR" altLang="en-US" sz="5400" b="1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웃는 얼굴 30"/>
          <p:cNvSpPr/>
          <p:nvPr/>
        </p:nvSpPr>
        <p:spPr>
          <a:xfrm>
            <a:off x="7887200" y="3157009"/>
            <a:ext cx="583032" cy="557727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 dirty="0">
              <a:solidFill>
                <a:srgbClr val="84B8DD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1650437" y="6338565"/>
            <a:ext cx="458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20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3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5485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01</a:t>
            </a:r>
            <a:endParaRPr lang="en-US" altLang="ko-KR" sz="3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/>
          <p:cNvSpPr/>
          <p:nvPr/>
        </p:nvSpPr>
        <p:spPr>
          <a:xfrm>
            <a:off x="8417881" y="4971234"/>
            <a:ext cx="3179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</a:rPr>
              <a:t>찾아가는 길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</a:rPr>
              <a:t>주변 지하철역 </a:t>
            </a:r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  <a:r>
              <a:rPr lang="ko-KR" altLang="en-US" sz="1200" dirty="0" smtClean="0">
                <a:solidFill>
                  <a:schemeClr val="bg1"/>
                </a:solidFill>
              </a:rPr>
              <a:t>호선</a:t>
            </a:r>
            <a:r>
              <a:rPr lang="en-US" altLang="ko-KR" sz="1200" dirty="0" smtClean="0">
                <a:solidFill>
                  <a:schemeClr val="bg1"/>
                </a:solidFill>
              </a:rPr>
              <a:t>(</a:t>
            </a:r>
            <a:r>
              <a:rPr lang="ko-KR" altLang="en-US" sz="1200" dirty="0" smtClean="0">
                <a:solidFill>
                  <a:schemeClr val="bg1"/>
                </a:solidFill>
              </a:rPr>
              <a:t>송현</a:t>
            </a:r>
            <a:r>
              <a:rPr lang="en-US" altLang="ko-KR" sz="1200" dirty="0" smtClean="0">
                <a:solidFill>
                  <a:schemeClr val="bg1"/>
                </a:solidFill>
              </a:rPr>
              <a:t>) 1</a:t>
            </a:r>
            <a:r>
              <a:rPr lang="ko-KR" altLang="en-US" sz="1200" dirty="0" smtClean="0">
                <a:solidFill>
                  <a:schemeClr val="bg1"/>
                </a:solidFill>
              </a:rPr>
              <a:t>호선</a:t>
            </a:r>
            <a:r>
              <a:rPr lang="en-US" altLang="ko-KR" sz="1200" dirty="0" smtClean="0">
                <a:solidFill>
                  <a:schemeClr val="bg1"/>
                </a:solidFill>
              </a:rPr>
              <a:t>(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성당못</a:t>
            </a:r>
            <a:r>
              <a:rPr lang="en-US" altLang="ko-KR" sz="1200" dirty="0" smtClean="0">
                <a:solidFill>
                  <a:schemeClr val="bg1"/>
                </a:solidFill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</a:rPr>
              <a:t>주변 버스정류장 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송현제림타운건너</a:t>
            </a:r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(00-584) 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송현제림타운</a:t>
            </a:r>
            <a:r>
              <a:rPr lang="ko-KR" altLang="en-US" sz="1200" dirty="0" smtClean="0">
                <a:solidFill>
                  <a:schemeClr val="bg1"/>
                </a:solidFill>
              </a:rPr>
              <a:t> 앞 </a:t>
            </a:r>
            <a:r>
              <a:rPr lang="en-US" altLang="ko-KR" sz="1200" dirty="0" smtClean="0">
                <a:solidFill>
                  <a:schemeClr val="bg1"/>
                </a:solidFill>
              </a:rPr>
              <a:t>(05-182)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진로체험 동문업체 소개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496253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정원이엔씨</a:t>
            </a:r>
            <a:r>
              <a:rPr lang="ko-KR" altLang="en-US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1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전문건설업</a:t>
            </a:r>
            <a:endParaRPr lang="en-US" altLang="ko-KR" sz="1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대표 </a:t>
            </a:r>
            <a:r>
              <a:rPr lang="en-US" altLang="ko-KR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윤정원</a:t>
            </a:r>
            <a:endParaRPr lang="en-US" altLang="ko-KR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주소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대구광역시 달서구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학산로</a:t>
            </a: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228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지번</a:t>
            </a:r>
            <a:r>
              <a:rPr lang="en-US" altLang="ko-KR" sz="20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대구광역시 달서구 송현동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160 - 1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전화번호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: 053 – 629 - 4413</a:t>
            </a:r>
            <a:b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011 – 806 - 3433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팩스 </a:t>
            </a:r>
            <a:r>
              <a:rPr lang="en-US" altLang="ko-KR" sz="2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: 053 – 629 - 5413</a:t>
            </a:r>
            <a:endParaRPr lang="en-US" altLang="ko-KR" sz="20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788" y="1785432"/>
            <a:ext cx="50863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직사각형 34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22004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대구 근교 대학교의 취업현황</a:t>
            </a:r>
            <a:endParaRPr lang="en-US" altLang="ko-KR" sz="2400" b="1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대구 근처에서 하려고 한다면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기본적으로 자격증은 필요함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자격증만 있으면 취업하기는 어렵지 않지만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조경회사가 영세하다 보니까 식구들이 많이 없음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학교 다니면서 자격증 먼저 취득 하는 것이 제일 우선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4031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조경학과의 비전</a:t>
            </a: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정황 상황이 잘 바뀌니까 확실하게 대답을 해줄 순 없다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하지만 대표님께선 긍정적으로 생각한다고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예전에는 공사만 했으나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현재는 유지 및 관리까지 하시고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일을 하면서 여백이었던 부분이 채워지는 것을 보니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시작했을 때 보단 조금 더 좋아진 것 같다고 하심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21157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조경 업계의 현황</a:t>
            </a:r>
            <a:endParaRPr lang="en-US" altLang="ko-KR" sz="2400" b="1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조경이 전문과 일반이 있는데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전문은 </a:t>
            </a:r>
            <a:r>
              <a:rPr lang="ko-KR" altLang="en-US" sz="2400" b="1" dirty="0" err="1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식재와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시설물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일반은 조경공사로 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분류가 됨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대구에만 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조경 업체수가 일반은 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47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개 정도의 업체가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있고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전문은 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160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군데의 업체가 있다고 함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전문은 기본적으로 기사 한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두 명의 소규모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회사이고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일반은 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그 보단 숫자가 많지만 엄청 크지는 않음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경북으로 보면 일반이 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170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군데 전문이 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300</a:t>
            </a:r>
            <a:r>
              <a:rPr lang="ko-KR" altLang="en-US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군데가 넘음</a:t>
            </a:r>
            <a:r>
              <a:rPr lang="en-US" altLang="ko-KR" sz="2400" b="1" dirty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6</a:t>
            </a:r>
            <a:endParaRPr lang="en-US" altLang="ko-KR" sz="2000" b="1" spc="-200" dirty="0">
              <a:solidFill>
                <a:srgbClr val="84B8DD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8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조경관련 일을 할 때 주로 하는 일</a:t>
            </a: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조경이라 하면 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나무만 심는다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라고 생각할 수 있지만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예를 들어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혁신도시 같은 경우에는 사무실이나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관리사무소 같은</a:t>
            </a:r>
            <a:r>
              <a:rPr lang="en-US" altLang="ko-KR" sz="24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건축물도 짓고 체육시설이나 분수 등의 복합적인 것들도 짓기 때문에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수목이라는 것이 조경의 재료 중 한가지이므로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다른 여러 가지 재료들도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알고 공부를 해야 함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7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9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21" name="직선 연결선 2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rgbClr val="80BC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직사각형 2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3200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rgbClr val="80B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1358041" y="272300"/>
            <a:ext cx="5394256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86738" y="1352538"/>
            <a:ext cx="103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조경을 하면서 힘든 일</a:t>
            </a:r>
            <a:endParaRPr lang="en-US" altLang="ko-KR" sz="2400" b="1" dirty="0" smtClean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공사 자체를 보면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관에서 발주를 해서 돈을 주는 관급공사 일이 있고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,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아파트나 개인이 맡기는 </a:t>
            </a:r>
            <a:r>
              <a:rPr lang="ko-KR" altLang="en-US" sz="2400" b="1" dirty="0" err="1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사급공사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일이 있는데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err="1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사급공사를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하게 되면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부도의 위험성이 많음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그래서 </a:t>
            </a:r>
            <a:r>
              <a:rPr lang="ko-KR" altLang="en-US" sz="2400" b="1" dirty="0" err="1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사급공사는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자제를 하고 관급공사 일만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/>
            </a:r>
            <a:b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위주로 하다 보니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수주하는데 한계가 있음</a:t>
            </a:r>
            <a:r>
              <a:rPr lang="en-US" altLang="ko-KR" sz="2400" b="1" dirty="0" smtClean="0">
                <a:solidFill>
                  <a:srgbClr val="80BCE1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400" b="1" dirty="0">
              <a:solidFill>
                <a:srgbClr val="80BCE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>
                <a:solidFill>
                  <a:srgbClr val="84B8DD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6955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104191" y="126542"/>
            <a:ext cx="949106" cy="949106"/>
            <a:chOff x="1439504" y="619459"/>
            <a:chExt cx="2465408" cy="2465408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1439504" y="3076324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2652016" y="1852163"/>
              <a:ext cx="24654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직사각형 42"/>
          <p:cNvSpPr/>
          <p:nvPr/>
        </p:nvSpPr>
        <p:spPr>
          <a:xfrm>
            <a:off x="228968" y="126542"/>
            <a:ext cx="620683" cy="716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02</a:t>
            </a:r>
            <a:endParaRPr lang="en-US" altLang="ko-KR" sz="3200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286738" y="1072359"/>
            <a:ext cx="10310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358041" y="272300"/>
            <a:ext cx="539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질문 내용 및 답변</a:t>
            </a:r>
            <a:endParaRPr lang="en-US" altLang="ko-KR" sz="2400" b="1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86738" y="1352538"/>
            <a:ext cx="1031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Q.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선배님께 조경이란 무엇입니까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조경이란 밥줄이다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아주 좋은 직업이다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자기가 노력만 하면 얼마든지 남들보다 좀 여유롭게 살 수 있다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  <a:b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</a:b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시간적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물질적 여유나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회사의 독립 혹은 공무원 등 이런 것들이 다른 업계 쪽 보다는 하기가 좀 쉬울 것 같다</a:t>
            </a:r>
            <a:r>
              <a: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11650438" y="6338565"/>
            <a:ext cx="379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spc="-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9</a:t>
            </a:r>
            <a:endParaRPr lang="en-US" altLang="ko-KR" sz="2000" b="1" spc="-200" dirty="0">
              <a:solidFill>
                <a:schemeClr val="bg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3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433</Words>
  <Application>Microsoft Office PowerPoint</Application>
  <PresentationFormat>사용자 지정</PresentationFormat>
  <Paragraphs>126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plujnz</cp:lastModifiedBy>
  <cp:revision>133</cp:revision>
  <dcterms:created xsi:type="dcterms:W3CDTF">2017-12-05T06:51:01Z</dcterms:created>
  <dcterms:modified xsi:type="dcterms:W3CDTF">2018-06-21T23:04:22Z</dcterms:modified>
</cp:coreProperties>
</file>